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8"/>
  </p:notesMasterIdLst>
  <p:sldIdLst>
    <p:sldId id="257" r:id="rId5"/>
    <p:sldId id="269" r:id="rId6"/>
    <p:sldId id="267" r:id="rId7"/>
    <p:sldId id="287" r:id="rId8"/>
    <p:sldId id="291" r:id="rId9"/>
    <p:sldId id="292" r:id="rId10"/>
    <p:sldId id="293" r:id="rId11"/>
    <p:sldId id="294" r:id="rId12"/>
    <p:sldId id="270" r:id="rId13"/>
    <p:sldId id="259" r:id="rId14"/>
    <p:sldId id="271" r:id="rId15"/>
    <p:sldId id="273" r:id="rId16"/>
    <p:sldId id="274" r:id="rId17"/>
    <p:sldId id="275" r:id="rId18"/>
    <p:sldId id="276" r:id="rId19"/>
    <p:sldId id="277" r:id="rId20"/>
    <p:sldId id="278" r:id="rId21"/>
    <p:sldId id="279" r:id="rId22"/>
    <p:sldId id="280"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281" r:id="rId37"/>
    <p:sldId id="282" r:id="rId38"/>
    <p:sldId id="283" r:id="rId39"/>
    <p:sldId id="284" r:id="rId40"/>
    <p:sldId id="285" r:id="rId41"/>
    <p:sldId id="286" r:id="rId42"/>
    <p:sldId id="290" r:id="rId43"/>
    <p:sldId id="309" r:id="rId44"/>
    <p:sldId id="310" r:id="rId45"/>
    <p:sldId id="311" r:id="rId46"/>
    <p:sldId id="289"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0431D60-2AF4-495E-9C71-63DA0672A095}">
          <p14:sldIdLst>
            <p14:sldId id="257"/>
            <p14:sldId id="269"/>
            <p14:sldId id="267"/>
            <p14:sldId id="287"/>
            <p14:sldId id="291"/>
            <p14:sldId id="292"/>
            <p14:sldId id="293"/>
            <p14:sldId id="294"/>
            <p14:sldId id="270"/>
            <p14:sldId id="259"/>
            <p14:sldId id="271"/>
            <p14:sldId id="273"/>
            <p14:sldId id="274"/>
            <p14:sldId id="275"/>
            <p14:sldId id="276"/>
            <p14:sldId id="277"/>
            <p14:sldId id="278"/>
            <p14:sldId id="279"/>
            <p14:sldId id="280"/>
            <p14:sldId id="296"/>
            <p14:sldId id="297"/>
            <p14:sldId id="298"/>
            <p14:sldId id="299"/>
            <p14:sldId id="300"/>
            <p14:sldId id="301"/>
            <p14:sldId id="302"/>
            <p14:sldId id="303"/>
            <p14:sldId id="304"/>
            <p14:sldId id="305"/>
            <p14:sldId id="306"/>
            <p14:sldId id="307"/>
            <p14:sldId id="308"/>
            <p14:sldId id="281"/>
            <p14:sldId id="282"/>
            <p14:sldId id="283"/>
            <p14:sldId id="284"/>
            <p14:sldId id="285"/>
            <p14:sldId id="286"/>
            <p14:sldId id="290"/>
            <p14:sldId id="309"/>
            <p14:sldId id="310"/>
            <p14:sldId id="311"/>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6" d="100"/>
          <a:sy n="96" d="100"/>
        </p:scale>
        <p:origin x="29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CEA1B-1F1B-47FF-AB72-3B5BEA32D4C7}" type="datetimeFigureOut">
              <a:rPr lang="en-US" smtClean="0"/>
              <a:t>8/30/2024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5FB72-3B0F-4F25-8CFE-2CFD56E77AE6}" type="slidenum">
              <a:rPr lang="en-US" smtClean="0"/>
              <a:t>‹#›</a:t>
            </a:fld>
            <a:endParaRPr lang="en-US"/>
          </a:p>
        </p:txBody>
      </p:sp>
    </p:spTree>
    <p:extLst>
      <p:ext uri="{BB962C8B-B14F-4D97-AF65-F5344CB8AC3E}">
        <p14:creationId xmlns:p14="http://schemas.microsoft.com/office/powerpoint/2010/main" val="153208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B7A7E0-2A8C-4F9F-8FEB-3FF6F9DF08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547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6858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US" altLang="en-US" sz="1800">
              <a:solidFill>
                <a:srgbClr val="FFFFFF"/>
              </a:solidFill>
              <a:latin typeface="Calibri" panose="020F0502020204030204" pitchFamily="34" charset="0"/>
            </a:endParaRPr>
          </a:p>
        </p:txBody>
      </p:sp>
      <p:pic>
        <p:nvPicPr>
          <p:cNvPr id="5" name="Picture 9" descr="JustODL.jpg"/>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5991225"/>
            <a:ext cx="9906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userDrawn="1"/>
        </p:nvCxnSpPr>
        <p:spPr bwMode="auto">
          <a:xfrm>
            <a:off x="1447800" y="6324600"/>
            <a:ext cx="7239000" cy="1588"/>
          </a:xfrm>
          <a:prstGeom prst="line">
            <a:avLst/>
          </a:prstGeom>
          <a:noFill/>
          <a:ln w="25400">
            <a:solidFill>
              <a:srgbClr val="00484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Picture 6" descr="PR_closeup.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40550" y="304800"/>
            <a:ext cx="1755775" cy="21336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RLS_686_IntApp3_10_sm.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00800" y="1905000"/>
            <a:ext cx="1752600" cy="19812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ube_family 2.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40550" y="3657600"/>
            <a:ext cx="1755775" cy="20574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Grp="1" noChangeArrowheads="1"/>
          </p:cNvSpPr>
          <p:nvPr>
            <p:ph type="ctrTitle"/>
          </p:nvPr>
        </p:nvSpPr>
        <p:spPr>
          <a:xfrm>
            <a:off x="457200" y="1703388"/>
            <a:ext cx="5638800" cy="1470025"/>
          </a:xfrm>
        </p:spPr>
        <p:txBody>
          <a:bodyPr/>
          <a:lstStyle>
            <a:lvl1pPr algn="ctr">
              <a:defRPr sz="3600">
                <a:solidFill>
                  <a:schemeClr val="tx1"/>
                </a:solidFill>
              </a:defRPr>
            </a:lvl1pPr>
          </a:lstStyle>
          <a:p>
            <a:pPr lvl="0"/>
            <a:r>
              <a:rPr lang="en-US" noProof="0"/>
              <a:t>Click to edit Master title style</a:t>
            </a:r>
          </a:p>
        </p:txBody>
      </p:sp>
      <p:sp>
        <p:nvSpPr>
          <p:cNvPr id="37893" name="Rectangle 5"/>
          <p:cNvSpPr>
            <a:spLocks noGrp="1" noChangeArrowheads="1"/>
          </p:cNvSpPr>
          <p:nvPr>
            <p:ph type="subTitle" idx="1"/>
          </p:nvPr>
        </p:nvSpPr>
        <p:spPr>
          <a:xfrm>
            <a:off x="457200" y="3352800"/>
            <a:ext cx="5638800" cy="533400"/>
          </a:xfrm>
        </p:spPr>
        <p:txBody>
          <a:bodyPr/>
          <a:lstStyle>
            <a:lvl1pPr marL="0" indent="0" algn="ctr">
              <a:buFontTx/>
              <a:buNone/>
              <a:defRPr sz="3200">
                <a:solidFill>
                  <a:schemeClr val="bg2"/>
                </a:solidFill>
              </a:defRPr>
            </a:lvl1pPr>
          </a:lstStyle>
          <a:p>
            <a:pPr lvl="0"/>
            <a:r>
              <a:rPr lang="en-US" noProof="0"/>
              <a:t>Click to edit Master subtitle style</a:t>
            </a:r>
          </a:p>
        </p:txBody>
      </p:sp>
    </p:spTree>
    <p:extLst>
      <p:ext uri="{BB962C8B-B14F-4D97-AF65-F5344CB8AC3E}">
        <p14:creationId xmlns:p14="http://schemas.microsoft.com/office/powerpoint/2010/main" val="2917613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70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163"/>
            <a:ext cx="2057400" cy="5837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163"/>
            <a:ext cx="6019800" cy="5837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184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62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6575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838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375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574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0409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22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3455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917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8"/>
          <p:cNvSpPr>
            <a:spLocks noChangeArrowheads="1"/>
          </p:cNvSpPr>
          <p:nvPr userDrawn="1"/>
        </p:nvSpPr>
        <p:spPr bwMode="auto">
          <a:xfrm>
            <a:off x="0" y="0"/>
            <a:ext cx="9144000" cy="6858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US" altLang="en-US" sz="1800">
              <a:solidFill>
                <a:srgbClr val="FFFFFF"/>
              </a:solidFill>
              <a:latin typeface="Calibri" panose="020F0502020204030204" pitchFamily="34" charset="0"/>
            </a:endParaRPr>
          </a:p>
        </p:txBody>
      </p:sp>
      <p:sp>
        <p:nvSpPr>
          <p:cNvPr id="13" name="Rectangle 12"/>
          <p:cNvSpPr>
            <a:spLocks noChangeArrowheads="1"/>
          </p:cNvSpPr>
          <p:nvPr userDrawn="1"/>
        </p:nvSpPr>
        <p:spPr bwMode="auto">
          <a:xfrm>
            <a:off x="0" y="0"/>
            <a:ext cx="9144000" cy="685800"/>
          </a:xfrm>
          <a:prstGeom prst="rect">
            <a:avLst/>
          </a:prstGeom>
          <a:solidFill>
            <a:srgbClr val="00484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defRPr/>
            </a:pPr>
            <a:endParaRPr lang="en-US">
              <a:solidFill>
                <a:srgbClr val="FFFFFF"/>
              </a:solidFill>
              <a:cs typeface="ＭＳ Ｐゴシック" charset="0"/>
            </a:endParaRPr>
          </a:p>
        </p:txBody>
      </p:sp>
      <p:sp>
        <p:nvSpPr>
          <p:cNvPr id="1028" name="Rectangle 2"/>
          <p:cNvSpPr>
            <a:spLocks noGrp="1" noChangeArrowheads="1"/>
          </p:cNvSpPr>
          <p:nvPr>
            <p:ph type="title"/>
          </p:nvPr>
        </p:nvSpPr>
        <p:spPr bwMode="auto">
          <a:xfrm>
            <a:off x="457200" y="30163"/>
            <a:ext cx="82296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457200" y="8382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0" name="Picture 9" descr="JustODL.jpg"/>
          <p:cNvPicPr>
            <a:picLocks noChangeAspect="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5991225"/>
            <a:ext cx="9906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noChangeShapeType="1"/>
          </p:cNvCxnSpPr>
          <p:nvPr userDrawn="1"/>
        </p:nvCxnSpPr>
        <p:spPr bwMode="auto">
          <a:xfrm>
            <a:off x="1447800" y="6324600"/>
            <a:ext cx="7239000" cy="1588"/>
          </a:xfrm>
          <a:prstGeom prst="line">
            <a:avLst/>
          </a:prstGeom>
          <a:noFill/>
          <a:ln w="25400">
            <a:solidFill>
              <a:srgbClr val="00484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257017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3200">
          <a:solidFill>
            <a:schemeClr val="bg1"/>
          </a:solidFill>
          <a:latin typeface="+mj-lt"/>
          <a:ea typeface="+mj-ea"/>
          <a:cs typeface="ＭＳ Ｐゴシック" charset="0"/>
        </a:defRPr>
      </a:lvl1pPr>
      <a:lvl2pPr algn="l" rtl="0" eaLnBrk="0" fontAlgn="base" hangingPunct="0">
        <a:spcBef>
          <a:spcPct val="0"/>
        </a:spcBef>
        <a:spcAft>
          <a:spcPct val="0"/>
        </a:spcAft>
        <a:defRPr sz="3200">
          <a:solidFill>
            <a:schemeClr val="bg1"/>
          </a:solidFill>
          <a:latin typeface="Calibri" charset="0"/>
          <a:ea typeface="ＭＳ Ｐゴシック" charset="0"/>
          <a:cs typeface="ＭＳ Ｐゴシック" charset="0"/>
        </a:defRPr>
      </a:lvl2pPr>
      <a:lvl3pPr algn="l" rtl="0" eaLnBrk="0" fontAlgn="base" hangingPunct="0">
        <a:spcBef>
          <a:spcPct val="0"/>
        </a:spcBef>
        <a:spcAft>
          <a:spcPct val="0"/>
        </a:spcAft>
        <a:defRPr sz="3200">
          <a:solidFill>
            <a:schemeClr val="bg1"/>
          </a:solidFill>
          <a:latin typeface="Calibri" charset="0"/>
          <a:ea typeface="ＭＳ Ｐゴシック" charset="0"/>
          <a:cs typeface="ＭＳ Ｐゴシック" charset="0"/>
        </a:defRPr>
      </a:lvl3pPr>
      <a:lvl4pPr algn="l" rtl="0" eaLnBrk="0" fontAlgn="base" hangingPunct="0">
        <a:spcBef>
          <a:spcPct val="0"/>
        </a:spcBef>
        <a:spcAft>
          <a:spcPct val="0"/>
        </a:spcAft>
        <a:defRPr sz="3200">
          <a:solidFill>
            <a:schemeClr val="bg1"/>
          </a:solidFill>
          <a:latin typeface="Calibri" charset="0"/>
          <a:ea typeface="ＭＳ Ｐゴシック" charset="0"/>
          <a:cs typeface="ＭＳ Ｐゴシック" charset="0"/>
        </a:defRPr>
      </a:lvl4pPr>
      <a:lvl5pPr algn="l" rtl="0" eaLnBrk="0" fontAlgn="base" hangingPunct="0">
        <a:spcBef>
          <a:spcPct val="0"/>
        </a:spcBef>
        <a:spcAft>
          <a:spcPct val="0"/>
        </a:spcAft>
        <a:defRPr sz="32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3200">
          <a:solidFill>
            <a:schemeClr val="bg1"/>
          </a:solidFill>
          <a:latin typeface="Calibri" charset="0"/>
          <a:ea typeface="ＭＳ Ｐゴシック" charset="0"/>
          <a:cs typeface="Arial" charset="0"/>
        </a:defRPr>
      </a:lvl6pPr>
      <a:lvl7pPr marL="914400" algn="l" rtl="0" fontAlgn="base">
        <a:spcBef>
          <a:spcPct val="0"/>
        </a:spcBef>
        <a:spcAft>
          <a:spcPct val="0"/>
        </a:spcAft>
        <a:defRPr sz="3200">
          <a:solidFill>
            <a:schemeClr val="bg1"/>
          </a:solidFill>
          <a:latin typeface="Calibri" charset="0"/>
          <a:ea typeface="ＭＳ Ｐゴシック" charset="0"/>
          <a:cs typeface="Arial" charset="0"/>
        </a:defRPr>
      </a:lvl7pPr>
      <a:lvl8pPr marL="1371600" algn="l" rtl="0" fontAlgn="base">
        <a:spcBef>
          <a:spcPct val="0"/>
        </a:spcBef>
        <a:spcAft>
          <a:spcPct val="0"/>
        </a:spcAft>
        <a:defRPr sz="3200">
          <a:solidFill>
            <a:schemeClr val="bg1"/>
          </a:solidFill>
          <a:latin typeface="Calibri" charset="0"/>
          <a:ea typeface="ＭＳ Ｐゴシック" charset="0"/>
          <a:cs typeface="Arial" charset="0"/>
        </a:defRPr>
      </a:lvl8pPr>
      <a:lvl9pPr marL="1828800" algn="l" rtl="0" fontAlgn="base">
        <a:spcBef>
          <a:spcPct val="0"/>
        </a:spcBef>
        <a:spcAft>
          <a:spcPct val="0"/>
        </a:spcAft>
        <a:defRPr sz="3200">
          <a:solidFill>
            <a:schemeClr val="bg1"/>
          </a:solidFill>
          <a:latin typeface="Calibri"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odltest3.bigmachines.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934" y="1230253"/>
            <a:ext cx="8796131"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a:ea typeface="ＭＳ Ｐゴシック"/>
                <a:cs typeface="Arial"/>
              </a:rPr>
              <a:t>CPQ Door Glass Overview +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ＭＳ Ｐゴシック"/>
                <a:cs typeface="Arial"/>
              </a:rPr>
              <a:t>Rev. 3 – August 29, 2024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ＭＳ Ｐゴシック"/>
                <a:cs typeface="Arial"/>
              </a:rPr>
              <a:t>Created and Presented By: Josh Gillean</a:t>
            </a:r>
          </a:p>
        </p:txBody>
      </p:sp>
      <p:pic>
        <p:nvPicPr>
          <p:cNvPr id="3" name="Picture 2">
            <a:extLst>
              <a:ext uri="{FF2B5EF4-FFF2-40B4-BE49-F238E27FC236}">
                <a16:creationId xmlns:a16="http://schemas.microsoft.com/office/drawing/2014/main" id="{009EE466-9C73-1849-06A7-917711E7B921}"/>
              </a:ext>
            </a:extLst>
          </p:cNvPr>
          <p:cNvPicPr>
            <a:picLocks noChangeAspect="1"/>
          </p:cNvPicPr>
          <p:nvPr/>
        </p:nvPicPr>
        <p:blipFill>
          <a:blip r:embed="rId3"/>
          <a:stretch>
            <a:fillRect/>
          </a:stretch>
        </p:blipFill>
        <p:spPr>
          <a:xfrm>
            <a:off x="2307365" y="2795300"/>
            <a:ext cx="4755690" cy="2309721"/>
          </a:xfrm>
          <a:prstGeom prst="rect">
            <a:avLst/>
          </a:prstGeom>
        </p:spPr>
      </p:pic>
    </p:spTree>
    <p:extLst>
      <p:ext uri="{BB962C8B-B14F-4D97-AF65-F5344CB8AC3E}">
        <p14:creationId xmlns:p14="http://schemas.microsoft.com/office/powerpoint/2010/main" val="1911623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35EE-D1AE-0C7C-E929-AF06025A7163}"/>
              </a:ext>
            </a:extLst>
          </p:cNvPr>
          <p:cNvSpPr>
            <a:spLocks noGrp="1"/>
          </p:cNvSpPr>
          <p:nvPr>
            <p:ph type="title"/>
          </p:nvPr>
        </p:nvSpPr>
        <p:spPr/>
        <p:txBody>
          <a:bodyPr/>
          <a:lstStyle/>
          <a:p>
            <a:r>
              <a:rPr lang="en-US" dirty="0"/>
              <a:t>Login</a:t>
            </a:r>
          </a:p>
        </p:txBody>
      </p:sp>
      <p:sp>
        <p:nvSpPr>
          <p:cNvPr id="3" name="Content Placeholder 2">
            <a:extLst>
              <a:ext uri="{FF2B5EF4-FFF2-40B4-BE49-F238E27FC236}">
                <a16:creationId xmlns:a16="http://schemas.microsoft.com/office/drawing/2014/main" id="{E7D4A2BC-E68F-33FD-B05B-E113453B8AC1}"/>
              </a:ext>
            </a:extLst>
          </p:cNvPr>
          <p:cNvSpPr>
            <a:spLocks noGrp="1"/>
          </p:cNvSpPr>
          <p:nvPr>
            <p:ph idx="1"/>
          </p:nvPr>
        </p:nvSpPr>
        <p:spPr/>
        <p:txBody>
          <a:bodyPr/>
          <a:lstStyle/>
          <a:p>
            <a:pPr marL="0" indent="0">
              <a:buNone/>
            </a:pPr>
            <a:r>
              <a:rPr lang="en-US" dirty="0"/>
              <a:t>URL</a:t>
            </a:r>
          </a:p>
          <a:p>
            <a:pPr marL="457200" lvl="1" indent="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Log in to CPQ </a:t>
            </a:r>
            <a:r>
              <a:rPr lang="en-US" sz="1800" kern="100" dirty="0">
                <a:effectLst/>
                <a:latin typeface="Calibri" panose="020F0502020204030204" pitchFamily="34" charset="0"/>
                <a:ea typeface="Calibri" panose="020F0502020204030204" pitchFamily="34" charset="0"/>
                <a:cs typeface="Times New Roman" panose="02020603050405020304" pitchFamily="18" charset="0"/>
                <a:hlinkClick r:id="rId2"/>
              </a:rPr>
              <a:t>https://odl.bigmachines.com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A5EE945-0131-1B49-298B-8CB8BEE2FFFE}"/>
              </a:ext>
            </a:extLst>
          </p:cNvPr>
          <p:cNvPicPr>
            <a:picLocks noChangeAspect="1"/>
          </p:cNvPicPr>
          <p:nvPr/>
        </p:nvPicPr>
        <p:blipFill>
          <a:blip r:embed="rId3"/>
          <a:stretch>
            <a:fillRect/>
          </a:stretch>
        </p:blipFill>
        <p:spPr>
          <a:xfrm>
            <a:off x="991633" y="1782416"/>
            <a:ext cx="5594696" cy="3969181"/>
          </a:xfrm>
          <a:prstGeom prst="rect">
            <a:avLst/>
          </a:prstGeom>
        </p:spPr>
      </p:pic>
    </p:spTree>
    <p:extLst>
      <p:ext uri="{BB962C8B-B14F-4D97-AF65-F5344CB8AC3E}">
        <p14:creationId xmlns:p14="http://schemas.microsoft.com/office/powerpoint/2010/main" val="442317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69A5B-220B-7BD6-65A5-A9FACCEF66E1}"/>
              </a:ext>
            </a:extLst>
          </p:cNvPr>
          <p:cNvSpPr>
            <a:spLocks noGrp="1"/>
          </p:cNvSpPr>
          <p:nvPr>
            <p:ph type="title"/>
          </p:nvPr>
        </p:nvSpPr>
        <p:spPr/>
        <p:txBody>
          <a:bodyPr/>
          <a:lstStyle/>
          <a:p>
            <a:r>
              <a:rPr lang="en-US" dirty="0"/>
              <a:t>Login</a:t>
            </a:r>
          </a:p>
        </p:txBody>
      </p:sp>
      <p:pic>
        <p:nvPicPr>
          <p:cNvPr id="5" name="Content Placeholder 4">
            <a:extLst>
              <a:ext uri="{FF2B5EF4-FFF2-40B4-BE49-F238E27FC236}">
                <a16:creationId xmlns:a16="http://schemas.microsoft.com/office/drawing/2014/main" id="{42CD0CE1-6002-EB8F-6D6B-1840F035FD16}"/>
              </a:ext>
            </a:extLst>
          </p:cNvPr>
          <p:cNvPicPr>
            <a:picLocks noGrp="1" noChangeAspect="1"/>
          </p:cNvPicPr>
          <p:nvPr>
            <p:ph idx="1"/>
          </p:nvPr>
        </p:nvPicPr>
        <p:blipFill>
          <a:blip r:embed="rId2"/>
          <a:stretch>
            <a:fillRect/>
          </a:stretch>
        </p:blipFill>
        <p:spPr>
          <a:xfrm>
            <a:off x="1447639" y="1290531"/>
            <a:ext cx="6248721" cy="4124537"/>
          </a:xfrm>
        </p:spPr>
      </p:pic>
    </p:spTree>
    <p:extLst>
      <p:ext uri="{BB962C8B-B14F-4D97-AF65-F5344CB8AC3E}">
        <p14:creationId xmlns:p14="http://schemas.microsoft.com/office/powerpoint/2010/main" val="1987512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1E40-05E1-0ED8-47CB-18777E4290EB}"/>
              </a:ext>
            </a:extLst>
          </p:cNvPr>
          <p:cNvSpPr>
            <a:spLocks noGrp="1"/>
          </p:cNvSpPr>
          <p:nvPr>
            <p:ph type="title"/>
          </p:nvPr>
        </p:nvSpPr>
        <p:spPr/>
        <p:txBody>
          <a:bodyPr/>
          <a:lstStyle/>
          <a:p>
            <a:r>
              <a:rPr lang="en-US" dirty="0"/>
              <a:t>Naming the Quote</a:t>
            </a:r>
          </a:p>
        </p:txBody>
      </p:sp>
      <p:pic>
        <p:nvPicPr>
          <p:cNvPr id="5" name="Content Placeholder 4">
            <a:extLst>
              <a:ext uri="{FF2B5EF4-FFF2-40B4-BE49-F238E27FC236}">
                <a16:creationId xmlns:a16="http://schemas.microsoft.com/office/drawing/2014/main" id="{0BA7ABFE-9EB4-A321-A1D6-80886FA2B0EC}"/>
              </a:ext>
            </a:extLst>
          </p:cNvPr>
          <p:cNvPicPr>
            <a:picLocks noGrp="1" noChangeAspect="1"/>
          </p:cNvPicPr>
          <p:nvPr>
            <p:ph idx="1"/>
          </p:nvPr>
        </p:nvPicPr>
        <p:blipFill>
          <a:blip r:embed="rId2"/>
          <a:stretch>
            <a:fillRect/>
          </a:stretch>
        </p:blipFill>
        <p:spPr>
          <a:xfrm>
            <a:off x="1504792" y="1357210"/>
            <a:ext cx="6134415" cy="3991180"/>
          </a:xfrm>
        </p:spPr>
      </p:pic>
    </p:spTree>
    <p:extLst>
      <p:ext uri="{BB962C8B-B14F-4D97-AF65-F5344CB8AC3E}">
        <p14:creationId xmlns:p14="http://schemas.microsoft.com/office/powerpoint/2010/main" val="808751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A013-1BE3-7ADB-DA32-BA87D5D0D1C2}"/>
              </a:ext>
            </a:extLst>
          </p:cNvPr>
          <p:cNvSpPr>
            <a:spLocks noGrp="1"/>
          </p:cNvSpPr>
          <p:nvPr>
            <p:ph type="title"/>
          </p:nvPr>
        </p:nvSpPr>
        <p:spPr/>
        <p:txBody>
          <a:bodyPr/>
          <a:lstStyle/>
          <a:p>
            <a:r>
              <a:rPr lang="en-US" dirty="0"/>
              <a:t>Choosing A Customer</a:t>
            </a:r>
          </a:p>
        </p:txBody>
      </p:sp>
      <p:pic>
        <p:nvPicPr>
          <p:cNvPr id="5" name="Content Placeholder 4">
            <a:extLst>
              <a:ext uri="{FF2B5EF4-FFF2-40B4-BE49-F238E27FC236}">
                <a16:creationId xmlns:a16="http://schemas.microsoft.com/office/drawing/2014/main" id="{EE268009-B03E-E55C-F37D-54BBFD73ED9F}"/>
              </a:ext>
            </a:extLst>
          </p:cNvPr>
          <p:cNvPicPr>
            <a:picLocks noGrp="1" noChangeAspect="1"/>
          </p:cNvPicPr>
          <p:nvPr>
            <p:ph idx="1"/>
          </p:nvPr>
        </p:nvPicPr>
        <p:blipFill>
          <a:blip r:embed="rId2"/>
          <a:stretch>
            <a:fillRect/>
          </a:stretch>
        </p:blipFill>
        <p:spPr>
          <a:xfrm>
            <a:off x="1514318" y="1180988"/>
            <a:ext cx="6115364" cy="4343623"/>
          </a:xfrm>
        </p:spPr>
      </p:pic>
    </p:spTree>
    <p:extLst>
      <p:ext uri="{BB962C8B-B14F-4D97-AF65-F5344CB8AC3E}">
        <p14:creationId xmlns:p14="http://schemas.microsoft.com/office/powerpoint/2010/main" val="2460179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C5E62-8CC5-DF96-DE37-33A643DECD32}"/>
              </a:ext>
            </a:extLst>
          </p:cNvPr>
          <p:cNvSpPr>
            <a:spLocks noGrp="1"/>
          </p:cNvSpPr>
          <p:nvPr>
            <p:ph type="title"/>
          </p:nvPr>
        </p:nvSpPr>
        <p:spPr/>
        <p:txBody>
          <a:bodyPr/>
          <a:lstStyle/>
          <a:p>
            <a:r>
              <a:rPr lang="en-US" dirty="0"/>
              <a:t>Choosing A Customer</a:t>
            </a:r>
          </a:p>
        </p:txBody>
      </p:sp>
      <p:pic>
        <p:nvPicPr>
          <p:cNvPr id="5" name="Content Placeholder 4">
            <a:extLst>
              <a:ext uri="{FF2B5EF4-FFF2-40B4-BE49-F238E27FC236}">
                <a16:creationId xmlns:a16="http://schemas.microsoft.com/office/drawing/2014/main" id="{F20C3601-3004-4319-5360-95DD78570147}"/>
              </a:ext>
            </a:extLst>
          </p:cNvPr>
          <p:cNvPicPr>
            <a:picLocks noGrp="1" noChangeAspect="1"/>
          </p:cNvPicPr>
          <p:nvPr>
            <p:ph idx="1"/>
          </p:nvPr>
        </p:nvPicPr>
        <p:blipFill>
          <a:blip r:embed="rId2"/>
          <a:stretch>
            <a:fillRect/>
          </a:stretch>
        </p:blipFill>
        <p:spPr>
          <a:xfrm>
            <a:off x="923150" y="908908"/>
            <a:ext cx="6889006" cy="4812415"/>
          </a:xfrm>
        </p:spPr>
      </p:pic>
    </p:spTree>
    <p:extLst>
      <p:ext uri="{BB962C8B-B14F-4D97-AF65-F5344CB8AC3E}">
        <p14:creationId xmlns:p14="http://schemas.microsoft.com/office/powerpoint/2010/main" val="127711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E68B-C7AE-CE3C-9E5C-A7754D7DAE67}"/>
              </a:ext>
            </a:extLst>
          </p:cNvPr>
          <p:cNvSpPr>
            <a:spLocks noGrp="1"/>
          </p:cNvSpPr>
          <p:nvPr>
            <p:ph type="title"/>
          </p:nvPr>
        </p:nvSpPr>
        <p:spPr/>
        <p:txBody>
          <a:bodyPr/>
          <a:lstStyle/>
          <a:p>
            <a:r>
              <a:rPr lang="en-US" dirty="0"/>
              <a:t>Choosing A Customer	</a:t>
            </a:r>
          </a:p>
        </p:txBody>
      </p:sp>
      <p:pic>
        <p:nvPicPr>
          <p:cNvPr id="5" name="Content Placeholder 4">
            <a:extLst>
              <a:ext uri="{FF2B5EF4-FFF2-40B4-BE49-F238E27FC236}">
                <a16:creationId xmlns:a16="http://schemas.microsoft.com/office/drawing/2014/main" id="{2B7906AE-8BFF-B783-AE32-9418D3A80094}"/>
              </a:ext>
            </a:extLst>
          </p:cNvPr>
          <p:cNvPicPr>
            <a:picLocks noGrp="1" noChangeAspect="1"/>
          </p:cNvPicPr>
          <p:nvPr>
            <p:ph idx="1"/>
          </p:nvPr>
        </p:nvPicPr>
        <p:blipFill>
          <a:blip r:embed="rId2"/>
          <a:stretch>
            <a:fillRect/>
          </a:stretch>
        </p:blipFill>
        <p:spPr>
          <a:xfrm>
            <a:off x="868017" y="909242"/>
            <a:ext cx="7380059" cy="4868706"/>
          </a:xfrm>
        </p:spPr>
      </p:pic>
    </p:spTree>
    <p:extLst>
      <p:ext uri="{BB962C8B-B14F-4D97-AF65-F5344CB8AC3E}">
        <p14:creationId xmlns:p14="http://schemas.microsoft.com/office/powerpoint/2010/main" val="1393794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8DE1-CB86-96D2-D7AB-F8CBD62C3F1E}"/>
              </a:ext>
            </a:extLst>
          </p:cNvPr>
          <p:cNvSpPr>
            <a:spLocks noGrp="1"/>
          </p:cNvSpPr>
          <p:nvPr>
            <p:ph type="title"/>
          </p:nvPr>
        </p:nvSpPr>
        <p:spPr/>
        <p:txBody>
          <a:bodyPr/>
          <a:lstStyle/>
          <a:p>
            <a:r>
              <a:rPr lang="en-US" dirty="0"/>
              <a:t>Choosing A Customer</a:t>
            </a:r>
          </a:p>
        </p:txBody>
      </p:sp>
      <p:pic>
        <p:nvPicPr>
          <p:cNvPr id="5" name="Content Placeholder 4">
            <a:extLst>
              <a:ext uri="{FF2B5EF4-FFF2-40B4-BE49-F238E27FC236}">
                <a16:creationId xmlns:a16="http://schemas.microsoft.com/office/drawing/2014/main" id="{22BDCFBF-8997-2214-A1AB-A29167523B50}"/>
              </a:ext>
            </a:extLst>
          </p:cNvPr>
          <p:cNvPicPr>
            <a:picLocks noGrp="1" noChangeAspect="1"/>
          </p:cNvPicPr>
          <p:nvPr>
            <p:ph idx="1"/>
          </p:nvPr>
        </p:nvPicPr>
        <p:blipFill>
          <a:blip r:embed="rId2"/>
          <a:stretch>
            <a:fillRect/>
          </a:stretch>
        </p:blipFill>
        <p:spPr>
          <a:xfrm>
            <a:off x="602974" y="800836"/>
            <a:ext cx="7871791" cy="5061325"/>
          </a:xfrm>
        </p:spPr>
      </p:pic>
    </p:spTree>
    <p:extLst>
      <p:ext uri="{BB962C8B-B14F-4D97-AF65-F5344CB8AC3E}">
        <p14:creationId xmlns:p14="http://schemas.microsoft.com/office/powerpoint/2010/main" val="1629605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BF06D-C6D6-735C-AF07-5695359AE34D}"/>
              </a:ext>
            </a:extLst>
          </p:cNvPr>
          <p:cNvSpPr>
            <a:spLocks noGrp="1"/>
          </p:cNvSpPr>
          <p:nvPr>
            <p:ph type="title"/>
          </p:nvPr>
        </p:nvSpPr>
        <p:spPr/>
        <p:txBody>
          <a:bodyPr/>
          <a:lstStyle/>
          <a:p>
            <a:r>
              <a:rPr lang="en-US" dirty="0"/>
              <a:t>Choosing A Customer</a:t>
            </a:r>
          </a:p>
        </p:txBody>
      </p:sp>
      <p:pic>
        <p:nvPicPr>
          <p:cNvPr id="8" name="Picture 7">
            <a:extLst>
              <a:ext uri="{FF2B5EF4-FFF2-40B4-BE49-F238E27FC236}">
                <a16:creationId xmlns:a16="http://schemas.microsoft.com/office/drawing/2014/main" id="{2D249267-1D10-B19E-0173-7EB6B96EDF28}"/>
              </a:ext>
            </a:extLst>
          </p:cNvPr>
          <p:cNvPicPr>
            <a:picLocks noChangeAspect="1"/>
          </p:cNvPicPr>
          <p:nvPr/>
        </p:nvPicPr>
        <p:blipFill>
          <a:blip r:embed="rId2"/>
          <a:stretch>
            <a:fillRect/>
          </a:stretch>
        </p:blipFill>
        <p:spPr>
          <a:xfrm>
            <a:off x="208423" y="728869"/>
            <a:ext cx="6457419" cy="3983168"/>
          </a:xfrm>
          <a:prstGeom prst="rect">
            <a:avLst/>
          </a:prstGeom>
        </p:spPr>
      </p:pic>
      <p:pic>
        <p:nvPicPr>
          <p:cNvPr id="10" name="Picture 9">
            <a:extLst>
              <a:ext uri="{FF2B5EF4-FFF2-40B4-BE49-F238E27FC236}">
                <a16:creationId xmlns:a16="http://schemas.microsoft.com/office/drawing/2014/main" id="{5BF90F6E-C082-B7D5-C87B-B08290BE17C0}"/>
              </a:ext>
            </a:extLst>
          </p:cNvPr>
          <p:cNvPicPr>
            <a:picLocks noChangeAspect="1"/>
          </p:cNvPicPr>
          <p:nvPr/>
        </p:nvPicPr>
        <p:blipFill>
          <a:blip r:embed="rId3"/>
          <a:stretch>
            <a:fillRect/>
          </a:stretch>
        </p:blipFill>
        <p:spPr>
          <a:xfrm>
            <a:off x="5217744" y="4801605"/>
            <a:ext cx="3572059" cy="1190686"/>
          </a:xfrm>
          <a:prstGeom prst="rect">
            <a:avLst/>
          </a:prstGeom>
        </p:spPr>
      </p:pic>
    </p:spTree>
    <p:extLst>
      <p:ext uri="{BB962C8B-B14F-4D97-AF65-F5344CB8AC3E}">
        <p14:creationId xmlns:p14="http://schemas.microsoft.com/office/powerpoint/2010/main" val="1456860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5BFCF-9A82-DD32-AC46-2377E8E4CB06}"/>
              </a:ext>
            </a:extLst>
          </p:cNvPr>
          <p:cNvSpPr>
            <a:spLocks noGrp="1"/>
          </p:cNvSpPr>
          <p:nvPr>
            <p:ph type="title"/>
          </p:nvPr>
        </p:nvSpPr>
        <p:spPr/>
        <p:txBody>
          <a:bodyPr/>
          <a:lstStyle/>
          <a:p>
            <a:r>
              <a:rPr lang="en-US" dirty="0"/>
              <a:t>Configuring Door Glass</a:t>
            </a:r>
          </a:p>
        </p:txBody>
      </p:sp>
      <p:sp>
        <p:nvSpPr>
          <p:cNvPr id="3" name="Content Placeholder 2">
            <a:extLst>
              <a:ext uri="{FF2B5EF4-FFF2-40B4-BE49-F238E27FC236}">
                <a16:creationId xmlns:a16="http://schemas.microsoft.com/office/drawing/2014/main" id="{CBEC728F-42FC-0C65-47BE-2061966A56A5}"/>
              </a:ext>
            </a:extLst>
          </p:cNvPr>
          <p:cNvSpPr>
            <a:spLocks noGrp="1"/>
          </p:cNvSpPr>
          <p:nvPr>
            <p:ph idx="1"/>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550BF691-3142-EE95-72A8-7CD94F24D564}"/>
              </a:ext>
            </a:extLst>
          </p:cNvPr>
          <p:cNvPicPr>
            <a:picLocks noChangeAspect="1"/>
          </p:cNvPicPr>
          <p:nvPr/>
        </p:nvPicPr>
        <p:blipFill>
          <a:blip r:embed="rId2"/>
          <a:stretch>
            <a:fillRect/>
          </a:stretch>
        </p:blipFill>
        <p:spPr>
          <a:xfrm>
            <a:off x="457200" y="918331"/>
            <a:ext cx="7248939" cy="5021337"/>
          </a:xfrm>
          <a:prstGeom prst="rect">
            <a:avLst/>
          </a:prstGeom>
        </p:spPr>
      </p:pic>
    </p:spTree>
    <p:extLst>
      <p:ext uri="{BB962C8B-B14F-4D97-AF65-F5344CB8AC3E}">
        <p14:creationId xmlns:p14="http://schemas.microsoft.com/office/powerpoint/2010/main" val="1200231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6E9F0-71E6-0F2D-6D83-E4FAB64CBABD}"/>
              </a:ext>
            </a:extLst>
          </p:cNvPr>
          <p:cNvSpPr>
            <a:spLocks noGrp="1"/>
          </p:cNvSpPr>
          <p:nvPr>
            <p:ph type="title"/>
          </p:nvPr>
        </p:nvSpPr>
        <p:spPr/>
        <p:txBody>
          <a:bodyPr/>
          <a:lstStyle/>
          <a:p>
            <a:r>
              <a:rPr lang="en-US" dirty="0"/>
              <a:t>Configuring Door Glass - Type</a:t>
            </a:r>
          </a:p>
        </p:txBody>
      </p:sp>
      <p:pic>
        <p:nvPicPr>
          <p:cNvPr id="4" name="Picture 3">
            <a:extLst>
              <a:ext uri="{FF2B5EF4-FFF2-40B4-BE49-F238E27FC236}">
                <a16:creationId xmlns:a16="http://schemas.microsoft.com/office/drawing/2014/main" id="{242EEA0F-FB1B-DCBF-AF8E-DFD5151BC1BC}"/>
              </a:ext>
            </a:extLst>
          </p:cNvPr>
          <p:cNvPicPr>
            <a:picLocks noChangeAspect="1"/>
          </p:cNvPicPr>
          <p:nvPr/>
        </p:nvPicPr>
        <p:blipFill>
          <a:blip r:embed="rId2"/>
          <a:stretch>
            <a:fillRect/>
          </a:stretch>
        </p:blipFill>
        <p:spPr>
          <a:xfrm>
            <a:off x="974035" y="736091"/>
            <a:ext cx="7474226" cy="5211653"/>
          </a:xfrm>
          <a:prstGeom prst="rect">
            <a:avLst/>
          </a:prstGeom>
        </p:spPr>
      </p:pic>
    </p:spTree>
    <p:extLst>
      <p:ext uri="{BB962C8B-B14F-4D97-AF65-F5344CB8AC3E}">
        <p14:creationId xmlns:p14="http://schemas.microsoft.com/office/powerpoint/2010/main" val="3186217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04E1-EF70-03A0-6C01-2854694BC197}"/>
              </a:ext>
            </a:extLst>
          </p:cNvPr>
          <p:cNvSpPr>
            <a:spLocks noGrp="1"/>
          </p:cNvSpPr>
          <p:nvPr>
            <p:ph type="title"/>
          </p:nvPr>
        </p:nvSpPr>
        <p:spPr/>
        <p:txBody>
          <a:bodyPr/>
          <a:lstStyle/>
          <a:p>
            <a:r>
              <a:rPr lang="en-US" dirty="0"/>
              <a:t>Project Timeline</a:t>
            </a:r>
          </a:p>
        </p:txBody>
      </p:sp>
      <p:pic>
        <p:nvPicPr>
          <p:cNvPr id="1026" name="Picture 2" descr="A screenshot of a calendar&#10;&#10;Description automatically generated">
            <a:extLst>
              <a:ext uri="{FF2B5EF4-FFF2-40B4-BE49-F238E27FC236}">
                <a16:creationId xmlns:a16="http://schemas.microsoft.com/office/drawing/2014/main" id="{CE48CC69-3FB1-63F6-CC18-845FAE602D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549974"/>
            <a:ext cx="8229600" cy="160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395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478F-8525-357B-F5A6-8538030C2B40}"/>
              </a:ext>
            </a:extLst>
          </p:cNvPr>
          <p:cNvSpPr>
            <a:spLocks noGrp="1"/>
          </p:cNvSpPr>
          <p:nvPr>
            <p:ph type="title"/>
          </p:nvPr>
        </p:nvSpPr>
        <p:spPr/>
        <p:txBody>
          <a:bodyPr/>
          <a:lstStyle/>
          <a:p>
            <a:r>
              <a:rPr lang="en-US" dirty="0"/>
              <a:t>Configuring Door Glass - Width</a:t>
            </a:r>
          </a:p>
        </p:txBody>
      </p:sp>
      <p:pic>
        <p:nvPicPr>
          <p:cNvPr id="5" name="Content Placeholder 4">
            <a:extLst>
              <a:ext uri="{FF2B5EF4-FFF2-40B4-BE49-F238E27FC236}">
                <a16:creationId xmlns:a16="http://schemas.microsoft.com/office/drawing/2014/main" id="{8547DA52-4325-029A-4920-C908784AC68E}"/>
              </a:ext>
            </a:extLst>
          </p:cNvPr>
          <p:cNvPicPr>
            <a:picLocks noGrp="1" noChangeAspect="1"/>
          </p:cNvPicPr>
          <p:nvPr>
            <p:ph idx="1"/>
          </p:nvPr>
        </p:nvPicPr>
        <p:blipFill>
          <a:blip r:embed="rId2"/>
          <a:stretch>
            <a:fillRect/>
          </a:stretch>
        </p:blipFill>
        <p:spPr>
          <a:xfrm>
            <a:off x="1018251" y="838200"/>
            <a:ext cx="7107498" cy="5029200"/>
          </a:xfrm>
        </p:spPr>
      </p:pic>
    </p:spTree>
    <p:extLst>
      <p:ext uri="{BB962C8B-B14F-4D97-AF65-F5344CB8AC3E}">
        <p14:creationId xmlns:p14="http://schemas.microsoft.com/office/powerpoint/2010/main" val="3920947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DAF41-5542-A2CE-1BEC-00D9A95C1EF4}"/>
              </a:ext>
            </a:extLst>
          </p:cNvPr>
          <p:cNvSpPr>
            <a:spLocks noGrp="1"/>
          </p:cNvSpPr>
          <p:nvPr>
            <p:ph type="title"/>
          </p:nvPr>
        </p:nvSpPr>
        <p:spPr/>
        <p:txBody>
          <a:bodyPr/>
          <a:lstStyle/>
          <a:p>
            <a:r>
              <a:rPr lang="en-US" dirty="0"/>
              <a:t>Configuring Door Glass - Height</a:t>
            </a:r>
          </a:p>
        </p:txBody>
      </p:sp>
      <p:pic>
        <p:nvPicPr>
          <p:cNvPr id="5" name="Content Placeholder 4">
            <a:extLst>
              <a:ext uri="{FF2B5EF4-FFF2-40B4-BE49-F238E27FC236}">
                <a16:creationId xmlns:a16="http://schemas.microsoft.com/office/drawing/2014/main" id="{4272D4C1-3754-167A-0830-A0ECB3375730}"/>
              </a:ext>
            </a:extLst>
          </p:cNvPr>
          <p:cNvPicPr>
            <a:picLocks noGrp="1" noChangeAspect="1"/>
          </p:cNvPicPr>
          <p:nvPr>
            <p:ph idx="1"/>
          </p:nvPr>
        </p:nvPicPr>
        <p:blipFill>
          <a:blip r:embed="rId2"/>
          <a:stretch>
            <a:fillRect/>
          </a:stretch>
        </p:blipFill>
        <p:spPr>
          <a:xfrm>
            <a:off x="1154032" y="838200"/>
            <a:ext cx="6835936" cy="5029200"/>
          </a:xfrm>
        </p:spPr>
      </p:pic>
    </p:spTree>
    <p:extLst>
      <p:ext uri="{BB962C8B-B14F-4D97-AF65-F5344CB8AC3E}">
        <p14:creationId xmlns:p14="http://schemas.microsoft.com/office/powerpoint/2010/main" val="3822260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582F-8A9F-0802-836F-820481C3A604}"/>
              </a:ext>
            </a:extLst>
          </p:cNvPr>
          <p:cNvSpPr>
            <a:spLocks noGrp="1"/>
          </p:cNvSpPr>
          <p:nvPr>
            <p:ph type="title"/>
          </p:nvPr>
        </p:nvSpPr>
        <p:spPr/>
        <p:txBody>
          <a:bodyPr/>
          <a:lstStyle/>
          <a:p>
            <a:r>
              <a:rPr lang="en-US" dirty="0"/>
              <a:t>Configuring Door Glass – Impact Rating</a:t>
            </a:r>
          </a:p>
        </p:txBody>
      </p:sp>
      <p:pic>
        <p:nvPicPr>
          <p:cNvPr id="5" name="Content Placeholder 4">
            <a:extLst>
              <a:ext uri="{FF2B5EF4-FFF2-40B4-BE49-F238E27FC236}">
                <a16:creationId xmlns:a16="http://schemas.microsoft.com/office/drawing/2014/main" id="{4AA2E546-DF59-59CA-4F9D-5763E174D67E}"/>
              </a:ext>
            </a:extLst>
          </p:cNvPr>
          <p:cNvPicPr>
            <a:picLocks noGrp="1" noChangeAspect="1"/>
          </p:cNvPicPr>
          <p:nvPr>
            <p:ph idx="1"/>
          </p:nvPr>
        </p:nvPicPr>
        <p:blipFill>
          <a:blip r:embed="rId2"/>
          <a:stretch>
            <a:fillRect/>
          </a:stretch>
        </p:blipFill>
        <p:spPr>
          <a:xfrm>
            <a:off x="1181403" y="838200"/>
            <a:ext cx="6781193" cy="5029200"/>
          </a:xfrm>
        </p:spPr>
      </p:pic>
    </p:spTree>
    <p:extLst>
      <p:ext uri="{BB962C8B-B14F-4D97-AF65-F5344CB8AC3E}">
        <p14:creationId xmlns:p14="http://schemas.microsoft.com/office/powerpoint/2010/main" val="524571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C60F-9507-6D6B-F6CD-2DBAAA5D600D}"/>
              </a:ext>
            </a:extLst>
          </p:cNvPr>
          <p:cNvSpPr>
            <a:spLocks noGrp="1"/>
          </p:cNvSpPr>
          <p:nvPr>
            <p:ph type="title"/>
          </p:nvPr>
        </p:nvSpPr>
        <p:spPr/>
        <p:txBody>
          <a:bodyPr/>
          <a:lstStyle/>
          <a:p>
            <a:r>
              <a:rPr lang="en-US" dirty="0"/>
              <a:t>Configuring Door Glass – Surface 2 Coating	</a:t>
            </a:r>
          </a:p>
        </p:txBody>
      </p:sp>
      <p:pic>
        <p:nvPicPr>
          <p:cNvPr id="5" name="Content Placeholder 4">
            <a:extLst>
              <a:ext uri="{FF2B5EF4-FFF2-40B4-BE49-F238E27FC236}">
                <a16:creationId xmlns:a16="http://schemas.microsoft.com/office/drawing/2014/main" id="{95AA98B6-BC57-4EDC-1144-D15922E1174B}"/>
              </a:ext>
            </a:extLst>
          </p:cNvPr>
          <p:cNvPicPr>
            <a:picLocks noGrp="1" noChangeAspect="1"/>
          </p:cNvPicPr>
          <p:nvPr>
            <p:ph idx="1"/>
          </p:nvPr>
        </p:nvPicPr>
        <p:blipFill>
          <a:blip r:embed="rId2"/>
          <a:stretch>
            <a:fillRect/>
          </a:stretch>
        </p:blipFill>
        <p:spPr>
          <a:xfrm>
            <a:off x="1127498" y="838200"/>
            <a:ext cx="6889003" cy="5029200"/>
          </a:xfrm>
        </p:spPr>
      </p:pic>
    </p:spTree>
    <p:extLst>
      <p:ext uri="{BB962C8B-B14F-4D97-AF65-F5344CB8AC3E}">
        <p14:creationId xmlns:p14="http://schemas.microsoft.com/office/powerpoint/2010/main" val="975024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0D6CC-2B1E-57B6-733E-BF0B16FFCFC0}"/>
              </a:ext>
            </a:extLst>
          </p:cNvPr>
          <p:cNvSpPr>
            <a:spLocks noGrp="1"/>
          </p:cNvSpPr>
          <p:nvPr>
            <p:ph type="title"/>
          </p:nvPr>
        </p:nvSpPr>
        <p:spPr/>
        <p:txBody>
          <a:bodyPr/>
          <a:lstStyle/>
          <a:p>
            <a:r>
              <a:rPr lang="en-US" dirty="0"/>
              <a:t>Configuring Door Glass – Surface 3 Coating</a:t>
            </a:r>
          </a:p>
        </p:txBody>
      </p:sp>
      <p:pic>
        <p:nvPicPr>
          <p:cNvPr id="5" name="Content Placeholder 4">
            <a:extLst>
              <a:ext uri="{FF2B5EF4-FFF2-40B4-BE49-F238E27FC236}">
                <a16:creationId xmlns:a16="http://schemas.microsoft.com/office/drawing/2014/main" id="{8EB3479F-17E5-F2A2-349D-67392166E3D3}"/>
              </a:ext>
            </a:extLst>
          </p:cNvPr>
          <p:cNvPicPr>
            <a:picLocks noGrp="1" noChangeAspect="1"/>
          </p:cNvPicPr>
          <p:nvPr>
            <p:ph idx="1"/>
          </p:nvPr>
        </p:nvPicPr>
        <p:blipFill>
          <a:blip r:embed="rId2"/>
          <a:stretch>
            <a:fillRect/>
          </a:stretch>
        </p:blipFill>
        <p:spPr>
          <a:xfrm>
            <a:off x="955497" y="838200"/>
            <a:ext cx="7233006" cy="5029200"/>
          </a:xfrm>
        </p:spPr>
      </p:pic>
    </p:spTree>
    <p:extLst>
      <p:ext uri="{BB962C8B-B14F-4D97-AF65-F5344CB8AC3E}">
        <p14:creationId xmlns:p14="http://schemas.microsoft.com/office/powerpoint/2010/main" val="74178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6913-10B1-B0EE-4F02-CF39F70B9825}"/>
              </a:ext>
            </a:extLst>
          </p:cNvPr>
          <p:cNvSpPr>
            <a:spLocks noGrp="1"/>
          </p:cNvSpPr>
          <p:nvPr>
            <p:ph type="title"/>
          </p:nvPr>
        </p:nvSpPr>
        <p:spPr/>
        <p:txBody>
          <a:bodyPr/>
          <a:lstStyle/>
          <a:p>
            <a:r>
              <a:rPr lang="en-US" dirty="0"/>
              <a:t>Configuring Door Glass – Grid Style</a:t>
            </a:r>
          </a:p>
        </p:txBody>
      </p:sp>
      <p:pic>
        <p:nvPicPr>
          <p:cNvPr id="8" name="Content Placeholder 7">
            <a:extLst>
              <a:ext uri="{FF2B5EF4-FFF2-40B4-BE49-F238E27FC236}">
                <a16:creationId xmlns:a16="http://schemas.microsoft.com/office/drawing/2014/main" id="{7861737C-15CF-4672-7331-DF9454DC1775}"/>
              </a:ext>
            </a:extLst>
          </p:cNvPr>
          <p:cNvPicPr>
            <a:picLocks noGrp="1" noChangeAspect="1"/>
          </p:cNvPicPr>
          <p:nvPr>
            <p:ph idx="1"/>
          </p:nvPr>
        </p:nvPicPr>
        <p:blipFill>
          <a:blip r:embed="rId2"/>
          <a:stretch>
            <a:fillRect/>
          </a:stretch>
        </p:blipFill>
        <p:spPr>
          <a:xfrm>
            <a:off x="1150897" y="838200"/>
            <a:ext cx="6842206" cy="5029200"/>
          </a:xfrm>
        </p:spPr>
      </p:pic>
    </p:spTree>
    <p:extLst>
      <p:ext uri="{BB962C8B-B14F-4D97-AF65-F5344CB8AC3E}">
        <p14:creationId xmlns:p14="http://schemas.microsoft.com/office/powerpoint/2010/main" val="3724535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31F7A-5FD0-A864-6ACA-4304930595BB}"/>
              </a:ext>
            </a:extLst>
          </p:cNvPr>
          <p:cNvSpPr>
            <a:spLocks noGrp="1"/>
          </p:cNvSpPr>
          <p:nvPr>
            <p:ph type="title"/>
          </p:nvPr>
        </p:nvSpPr>
        <p:spPr/>
        <p:txBody>
          <a:bodyPr/>
          <a:lstStyle/>
          <a:p>
            <a:r>
              <a:rPr lang="en-US" dirty="0"/>
              <a:t>Configuring Door Glass – Bar Profile</a:t>
            </a:r>
          </a:p>
        </p:txBody>
      </p:sp>
      <p:pic>
        <p:nvPicPr>
          <p:cNvPr id="5" name="Content Placeholder 4">
            <a:extLst>
              <a:ext uri="{FF2B5EF4-FFF2-40B4-BE49-F238E27FC236}">
                <a16:creationId xmlns:a16="http://schemas.microsoft.com/office/drawing/2014/main" id="{2FAF2F3D-5215-8521-520A-C7F08498FD25}"/>
              </a:ext>
            </a:extLst>
          </p:cNvPr>
          <p:cNvPicPr>
            <a:picLocks noGrp="1" noChangeAspect="1"/>
          </p:cNvPicPr>
          <p:nvPr>
            <p:ph idx="1"/>
          </p:nvPr>
        </p:nvPicPr>
        <p:blipFill>
          <a:blip r:embed="rId2"/>
          <a:stretch>
            <a:fillRect/>
          </a:stretch>
        </p:blipFill>
        <p:spPr>
          <a:xfrm>
            <a:off x="992448" y="838200"/>
            <a:ext cx="7159103" cy="5029200"/>
          </a:xfrm>
        </p:spPr>
      </p:pic>
    </p:spTree>
    <p:extLst>
      <p:ext uri="{BB962C8B-B14F-4D97-AF65-F5344CB8AC3E}">
        <p14:creationId xmlns:p14="http://schemas.microsoft.com/office/powerpoint/2010/main" val="3217328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8A0A-ED37-0EE4-73EB-B37FAD78290B}"/>
              </a:ext>
            </a:extLst>
          </p:cNvPr>
          <p:cNvSpPr>
            <a:spLocks noGrp="1"/>
          </p:cNvSpPr>
          <p:nvPr>
            <p:ph type="title"/>
          </p:nvPr>
        </p:nvSpPr>
        <p:spPr/>
        <p:txBody>
          <a:bodyPr/>
          <a:lstStyle/>
          <a:p>
            <a:r>
              <a:rPr lang="en-US" dirty="0"/>
              <a:t>Configuring Door Glass – Bar Color</a:t>
            </a:r>
          </a:p>
        </p:txBody>
      </p:sp>
      <p:pic>
        <p:nvPicPr>
          <p:cNvPr id="5" name="Content Placeholder 4">
            <a:extLst>
              <a:ext uri="{FF2B5EF4-FFF2-40B4-BE49-F238E27FC236}">
                <a16:creationId xmlns:a16="http://schemas.microsoft.com/office/drawing/2014/main" id="{51DB54E6-2F77-4329-1293-3ED75F74D8B7}"/>
              </a:ext>
            </a:extLst>
          </p:cNvPr>
          <p:cNvPicPr>
            <a:picLocks noGrp="1" noChangeAspect="1"/>
          </p:cNvPicPr>
          <p:nvPr>
            <p:ph idx="1"/>
          </p:nvPr>
        </p:nvPicPr>
        <p:blipFill>
          <a:blip r:embed="rId2"/>
          <a:stretch>
            <a:fillRect/>
          </a:stretch>
        </p:blipFill>
        <p:spPr>
          <a:xfrm>
            <a:off x="908074" y="838200"/>
            <a:ext cx="7327851" cy="5029200"/>
          </a:xfrm>
        </p:spPr>
      </p:pic>
    </p:spTree>
    <p:extLst>
      <p:ext uri="{BB962C8B-B14F-4D97-AF65-F5344CB8AC3E}">
        <p14:creationId xmlns:p14="http://schemas.microsoft.com/office/powerpoint/2010/main" val="564614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F3D57-71A0-661B-495F-4958F4D3F542}"/>
              </a:ext>
            </a:extLst>
          </p:cNvPr>
          <p:cNvSpPr>
            <a:spLocks noGrp="1"/>
          </p:cNvSpPr>
          <p:nvPr>
            <p:ph type="title"/>
          </p:nvPr>
        </p:nvSpPr>
        <p:spPr/>
        <p:txBody>
          <a:bodyPr/>
          <a:lstStyle/>
          <a:p>
            <a:r>
              <a:rPr lang="en-US" dirty="0"/>
              <a:t>Configuring Door Glass – Horizontal Light Count</a:t>
            </a:r>
          </a:p>
        </p:txBody>
      </p:sp>
      <p:pic>
        <p:nvPicPr>
          <p:cNvPr id="5" name="Content Placeholder 4">
            <a:extLst>
              <a:ext uri="{FF2B5EF4-FFF2-40B4-BE49-F238E27FC236}">
                <a16:creationId xmlns:a16="http://schemas.microsoft.com/office/drawing/2014/main" id="{87A1F84C-C424-D24B-E0C0-E2056EB46DB5}"/>
              </a:ext>
            </a:extLst>
          </p:cNvPr>
          <p:cNvPicPr>
            <a:picLocks noGrp="1" noChangeAspect="1"/>
          </p:cNvPicPr>
          <p:nvPr>
            <p:ph idx="1"/>
          </p:nvPr>
        </p:nvPicPr>
        <p:blipFill>
          <a:blip r:embed="rId2"/>
          <a:stretch>
            <a:fillRect/>
          </a:stretch>
        </p:blipFill>
        <p:spPr>
          <a:xfrm>
            <a:off x="1116944" y="838200"/>
            <a:ext cx="6910111" cy="5029200"/>
          </a:xfrm>
        </p:spPr>
      </p:pic>
    </p:spTree>
    <p:extLst>
      <p:ext uri="{BB962C8B-B14F-4D97-AF65-F5344CB8AC3E}">
        <p14:creationId xmlns:p14="http://schemas.microsoft.com/office/powerpoint/2010/main" val="721913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09D73-BEBB-B876-65DF-8B816122CFD8}"/>
              </a:ext>
            </a:extLst>
          </p:cNvPr>
          <p:cNvSpPr>
            <a:spLocks noGrp="1"/>
          </p:cNvSpPr>
          <p:nvPr>
            <p:ph type="title"/>
          </p:nvPr>
        </p:nvSpPr>
        <p:spPr/>
        <p:txBody>
          <a:bodyPr/>
          <a:lstStyle/>
          <a:p>
            <a:r>
              <a:rPr lang="en-US" dirty="0"/>
              <a:t>Configuring Door Glass – Vertical Light Count</a:t>
            </a:r>
          </a:p>
        </p:txBody>
      </p:sp>
      <p:pic>
        <p:nvPicPr>
          <p:cNvPr id="5" name="Content Placeholder 4">
            <a:extLst>
              <a:ext uri="{FF2B5EF4-FFF2-40B4-BE49-F238E27FC236}">
                <a16:creationId xmlns:a16="http://schemas.microsoft.com/office/drawing/2014/main" id="{0DFD84C5-3D1A-A427-41BC-695F5E1C5D51}"/>
              </a:ext>
            </a:extLst>
          </p:cNvPr>
          <p:cNvPicPr>
            <a:picLocks noGrp="1" noChangeAspect="1"/>
          </p:cNvPicPr>
          <p:nvPr>
            <p:ph idx="1"/>
          </p:nvPr>
        </p:nvPicPr>
        <p:blipFill>
          <a:blip r:embed="rId2"/>
          <a:stretch>
            <a:fillRect/>
          </a:stretch>
        </p:blipFill>
        <p:spPr>
          <a:xfrm>
            <a:off x="980040" y="838200"/>
            <a:ext cx="7183920" cy="5029200"/>
          </a:xfrm>
        </p:spPr>
      </p:pic>
    </p:spTree>
    <p:extLst>
      <p:ext uri="{BB962C8B-B14F-4D97-AF65-F5344CB8AC3E}">
        <p14:creationId xmlns:p14="http://schemas.microsoft.com/office/powerpoint/2010/main" val="3736658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96BC-E2E3-EB92-6A52-1F196DF9BA0C}"/>
              </a:ext>
            </a:extLst>
          </p:cNvPr>
          <p:cNvSpPr>
            <a:spLocks noGrp="1"/>
          </p:cNvSpPr>
          <p:nvPr>
            <p:ph type="title"/>
          </p:nvPr>
        </p:nvSpPr>
        <p:spPr/>
        <p:txBody>
          <a:bodyPr/>
          <a:lstStyle/>
          <a:p>
            <a:r>
              <a:rPr lang="en-US" dirty="0"/>
              <a:t>What is CPQ?</a:t>
            </a:r>
          </a:p>
        </p:txBody>
      </p:sp>
      <p:sp>
        <p:nvSpPr>
          <p:cNvPr id="3" name="Content Placeholder 2">
            <a:extLst>
              <a:ext uri="{FF2B5EF4-FFF2-40B4-BE49-F238E27FC236}">
                <a16:creationId xmlns:a16="http://schemas.microsoft.com/office/drawing/2014/main" id="{BD1D106C-DB6B-5A16-1DB2-CF0B6D16A307}"/>
              </a:ext>
            </a:extLst>
          </p:cNvPr>
          <p:cNvSpPr>
            <a:spLocks noGrp="1"/>
          </p:cNvSpPr>
          <p:nvPr>
            <p:ph idx="1"/>
          </p:nvPr>
        </p:nvSpPr>
        <p:spPr/>
        <p:txBody>
          <a:bodyPr/>
          <a:lstStyle/>
          <a:p>
            <a:r>
              <a:rPr lang="en-US" b="1" dirty="0"/>
              <a:t>CPQ</a:t>
            </a:r>
            <a:r>
              <a:rPr lang="en-US" dirty="0"/>
              <a:t> stands for Configure, Price, Quote</a:t>
            </a:r>
          </a:p>
          <a:p>
            <a:endParaRPr lang="en-US" dirty="0"/>
          </a:p>
          <a:p>
            <a:pPr marL="457200" lvl="1" indent="0">
              <a:buNone/>
            </a:pPr>
            <a:r>
              <a:rPr lang="en-US" b="1" dirty="0"/>
              <a:t>Configure</a:t>
            </a:r>
            <a:r>
              <a:rPr lang="en-US" dirty="0"/>
              <a:t>:  This area of CPQ houses engineering rules and a UI that lets users create custom size blind and now new door glass combinations.</a:t>
            </a:r>
          </a:p>
          <a:p>
            <a:pPr lvl="1"/>
            <a:endParaRPr lang="en-US" dirty="0"/>
          </a:p>
          <a:p>
            <a:pPr marL="457200" lvl="1" indent="0">
              <a:buNone/>
            </a:pPr>
            <a:r>
              <a:rPr lang="en-US" b="1" dirty="0"/>
              <a:t>Price</a:t>
            </a:r>
            <a:r>
              <a:rPr lang="en-US" dirty="0"/>
              <a:t>: CPQ is the master pricing engine for ODL.  All other order entry systems call CPQ for pricing.</a:t>
            </a:r>
          </a:p>
          <a:p>
            <a:pPr lvl="1"/>
            <a:endParaRPr lang="en-US" dirty="0"/>
          </a:p>
          <a:p>
            <a:pPr marL="457200" lvl="1" indent="0">
              <a:buNone/>
            </a:pPr>
            <a:r>
              <a:rPr lang="en-US" b="1" dirty="0"/>
              <a:t>Quote</a:t>
            </a:r>
            <a:r>
              <a:rPr lang="en-US" dirty="0"/>
              <a:t>: CPQ is where ODL creates quotes with official proposal documents that can be shared with customers.</a:t>
            </a:r>
          </a:p>
        </p:txBody>
      </p:sp>
    </p:spTree>
    <p:extLst>
      <p:ext uri="{BB962C8B-B14F-4D97-AF65-F5344CB8AC3E}">
        <p14:creationId xmlns:p14="http://schemas.microsoft.com/office/powerpoint/2010/main" val="1986526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8F68-7FE9-C12B-D369-0C0F275EFC4D}"/>
              </a:ext>
            </a:extLst>
          </p:cNvPr>
          <p:cNvSpPr>
            <a:spLocks noGrp="1"/>
          </p:cNvSpPr>
          <p:nvPr>
            <p:ph type="title"/>
          </p:nvPr>
        </p:nvSpPr>
        <p:spPr/>
        <p:txBody>
          <a:bodyPr/>
          <a:lstStyle/>
          <a:p>
            <a:r>
              <a:rPr lang="en-US" dirty="0"/>
              <a:t>Configuring Door Glass – Review Light Count</a:t>
            </a:r>
          </a:p>
        </p:txBody>
      </p:sp>
      <p:pic>
        <p:nvPicPr>
          <p:cNvPr id="5" name="Content Placeholder 4">
            <a:extLst>
              <a:ext uri="{FF2B5EF4-FFF2-40B4-BE49-F238E27FC236}">
                <a16:creationId xmlns:a16="http://schemas.microsoft.com/office/drawing/2014/main" id="{16CF2FE3-555F-9216-8CB1-EFE8FAD21367}"/>
              </a:ext>
            </a:extLst>
          </p:cNvPr>
          <p:cNvPicPr>
            <a:picLocks noGrp="1" noChangeAspect="1"/>
          </p:cNvPicPr>
          <p:nvPr>
            <p:ph idx="1"/>
          </p:nvPr>
        </p:nvPicPr>
        <p:blipFill>
          <a:blip r:embed="rId2"/>
          <a:stretch>
            <a:fillRect/>
          </a:stretch>
        </p:blipFill>
        <p:spPr>
          <a:xfrm>
            <a:off x="1001687" y="838200"/>
            <a:ext cx="7140625" cy="5029200"/>
          </a:xfrm>
        </p:spPr>
      </p:pic>
    </p:spTree>
    <p:extLst>
      <p:ext uri="{BB962C8B-B14F-4D97-AF65-F5344CB8AC3E}">
        <p14:creationId xmlns:p14="http://schemas.microsoft.com/office/powerpoint/2010/main" val="1068363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54C5F-63F9-5A7D-E140-28E245B28442}"/>
              </a:ext>
            </a:extLst>
          </p:cNvPr>
          <p:cNvSpPr>
            <a:spLocks noGrp="1"/>
          </p:cNvSpPr>
          <p:nvPr>
            <p:ph type="title"/>
          </p:nvPr>
        </p:nvSpPr>
        <p:spPr/>
        <p:txBody>
          <a:bodyPr/>
          <a:lstStyle/>
          <a:p>
            <a:r>
              <a:rPr lang="en-US" dirty="0"/>
              <a:t>Configuring Door Glass – Frame Options</a:t>
            </a:r>
          </a:p>
        </p:txBody>
      </p:sp>
      <p:pic>
        <p:nvPicPr>
          <p:cNvPr id="5" name="Content Placeholder 4">
            <a:extLst>
              <a:ext uri="{FF2B5EF4-FFF2-40B4-BE49-F238E27FC236}">
                <a16:creationId xmlns:a16="http://schemas.microsoft.com/office/drawing/2014/main" id="{CC19E499-643B-8217-A7C5-2D013A86C83E}"/>
              </a:ext>
            </a:extLst>
          </p:cNvPr>
          <p:cNvPicPr>
            <a:picLocks noGrp="1" noChangeAspect="1"/>
          </p:cNvPicPr>
          <p:nvPr>
            <p:ph idx="1"/>
          </p:nvPr>
        </p:nvPicPr>
        <p:blipFill>
          <a:blip r:embed="rId2"/>
          <a:stretch>
            <a:fillRect/>
          </a:stretch>
        </p:blipFill>
        <p:spPr>
          <a:xfrm>
            <a:off x="584413" y="838200"/>
            <a:ext cx="7975174" cy="5029200"/>
          </a:xfrm>
        </p:spPr>
      </p:pic>
    </p:spTree>
    <p:extLst>
      <p:ext uri="{BB962C8B-B14F-4D97-AF65-F5344CB8AC3E}">
        <p14:creationId xmlns:p14="http://schemas.microsoft.com/office/powerpoint/2010/main" val="2769398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E1BD-3185-B07D-61A3-7323AEDC424C}"/>
              </a:ext>
            </a:extLst>
          </p:cNvPr>
          <p:cNvSpPr>
            <a:spLocks noGrp="1"/>
          </p:cNvSpPr>
          <p:nvPr>
            <p:ph type="title"/>
          </p:nvPr>
        </p:nvSpPr>
        <p:spPr/>
        <p:txBody>
          <a:bodyPr/>
          <a:lstStyle/>
          <a:p>
            <a:r>
              <a:rPr lang="en-US" dirty="0"/>
              <a:t>Configuring Door Glass – Frame Glazing</a:t>
            </a:r>
          </a:p>
        </p:txBody>
      </p:sp>
      <p:pic>
        <p:nvPicPr>
          <p:cNvPr id="5" name="Content Placeholder 4">
            <a:extLst>
              <a:ext uri="{FF2B5EF4-FFF2-40B4-BE49-F238E27FC236}">
                <a16:creationId xmlns:a16="http://schemas.microsoft.com/office/drawing/2014/main" id="{2FF07FA6-CDA3-590E-C5B7-A1A890AF7F17}"/>
              </a:ext>
            </a:extLst>
          </p:cNvPr>
          <p:cNvPicPr>
            <a:picLocks noGrp="1" noChangeAspect="1"/>
          </p:cNvPicPr>
          <p:nvPr>
            <p:ph idx="1"/>
          </p:nvPr>
        </p:nvPicPr>
        <p:blipFill>
          <a:blip r:embed="rId2"/>
          <a:stretch>
            <a:fillRect/>
          </a:stretch>
        </p:blipFill>
        <p:spPr>
          <a:xfrm>
            <a:off x="1108195" y="838200"/>
            <a:ext cx="6927609" cy="5029200"/>
          </a:xfrm>
        </p:spPr>
      </p:pic>
    </p:spTree>
    <p:extLst>
      <p:ext uri="{BB962C8B-B14F-4D97-AF65-F5344CB8AC3E}">
        <p14:creationId xmlns:p14="http://schemas.microsoft.com/office/powerpoint/2010/main" val="972374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B540-341C-A744-CD37-3CEBFBCCFCF0}"/>
              </a:ext>
            </a:extLst>
          </p:cNvPr>
          <p:cNvSpPr>
            <a:spLocks noGrp="1"/>
          </p:cNvSpPr>
          <p:nvPr>
            <p:ph type="title"/>
          </p:nvPr>
        </p:nvSpPr>
        <p:spPr/>
        <p:txBody>
          <a:bodyPr/>
          <a:lstStyle/>
          <a:p>
            <a:r>
              <a:rPr lang="en-US" dirty="0"/>
              <a:t>Configuring Door Glass	</a:t>
            </a:r>
          </a:p>
        </p:txBody>
      </p:sp>
      <p:pic>
        <p:nvPicPr>
          <p:cNvPr id="7" name="Picture 6">
            <a:extLst>
              <a:ext uri="{FF2B5EF4-FFF2-40B4-BE49-F238E27FC236}">
                <a16:creationId xmlns:a16="http://schemas.microsoft.com/office/drawing/2014/main" id="{9351DFD0-9473-B38B-D73F-28B305F080B4}"/>
              </a:ext>
            </a:extLst>
          </p:cNvPr>
          <p:cNvPicPr>
            <a:picLocks noChangeAspect="1"/>
          </p:cNvPicPr>
          <p:nvPr/>
        </p:nvPicPr>
        <p:blipFill>
          <a:blip r:embed="rId2"/>
          <a:stretch>
            <a:fillRect/>
          </a:stretch>
        </p:blipFill>
        <p:spPr>
          <a:xfrm>
            <a:off x="272223" y="1447800"/>
            <a:ext cx="8599554" cy="3962399"/>
          </a:xfrm>
          <a:prstGeom prst="rect">
            <a:avLst/>
          </a:prstGeom>
        </p:spPr>
      </p:pic>
    </p:spTree>
    <p:extLst>
      <p:ext uri="{BB962C8B-B14F-4D97-AF65-F5344CB8AC3E}">
        <p14:creationId xmlns:p14="http://schemas.microsoft.com/office/powerpoint/2010/main" val="1036485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89BD-783C-2DB1-C24D-F994D98A64E7}"/>
              </a:ext>
            </a:extLst>
          </p:cNvPr>
          <p:cNvSpPr>
            <a:spLocks noGrp="1"/>
          </p:cNvSpPr>
          <p:nvPr>
            <p:ph type="title"/>
          </p:nvPr>
        </p:nvSpPr>
        <p:spPr/>
        <p:txBody>
          <a:bodyPr/>
          <a:lstStyle/>
          <a:p>
            <a:r>
              <a:rPr lang="en-US" dirty="0"/>
              <a:t>Configuring Door Glass</a:t>
            </a:r>
          </a:p>
        </p:txBody>
      </p:sp>
      <p:pic>
        <p:nvPicPr>
          <p:cNvPr id="5" name="Picture 4">
            <a:extLst>
              <a:ext uri="{FF2B5EF4-FFF2-40B4-BE49-F238E27FC236}">
                <a16:creationId xmlns:a16="http://schemas.microsoft.com/office/drawing/2014/main" id="{42185B62-91C5-B24E-6FCE-D89F638E92C3}"/>
              </a:ext>
            </a:extLst>
          </p:cNvPr>
          <p:cNvPicPr>
            <a:picLocks noChangeAspect="1"/>
          </p:cNvPicPr>
          <p:nvPr/>
        </p:nvPicPr>
        <p:blipFill>
          <a:blip r:embed="rId2"/>
          <a:stretch>
            <a:fillRect/>
          </a:stretch>
        </p:blipFill>
        <p:spPr>
          <a:xfrm>
            <a:off x="708991" y="905688"/>
            <a:ext cx="7540487" cy="4925436"/>
          </a:xfrm>
          <a:prstGeom prst="rect">
            <a:avLst/>
          </a:prstGeom>
        </p:spPr>
      </p:pic>
    </p:spTree>
    <p:extLst>
      <p:ext uri="{BB962C8B-B14F-4D97-AF65-F5344CB8AC3E}">
        <p14:creationId xmlns:p14="http://schemas.microsoft.com/office/powerpoint/2010/main" val="3214274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24FD-0E9C-5FD9-E214-AB4DD35C0471}"/>
              </a:ext>
            </a:extLst>
          </p:cNvPr>
          <p:cNvSpPr>
            <a:spLocks noGrp="1"/>
          </p:cNvSpPr>
          <p:nvPr>
            <p:ph type="title"/>
          </p:nvPr>
        </p:nvSpPr>
        <p:spPr/>
        <p:txBody>
          <a:bodyPr/>
          <a:lstStyle/>
          <a:p>
            <a:r>
              <a:rPr lang="en-US" dirty="0"/>
              <a:t>Reviewing Quote Lines</a:t>
            </a:r>
          </a:p>
        </p:txBody>
      </p:sp>
      <p:pic>
        <p:nvPicPr>
          <p:cNvPr id="5" name="Picture 4">
            <a:extLst>
              <a:ext uri="{FF2B5EF4-FFF2-40B4-BE49-F238E27FC236}">
                <a16:creationId xmlns:a16="http://schemas.microsoft.com/office/drawing/2014/main" id="{13B7E77C-0C11-CCAC-5900-BDBD60E6ECBA}"/>
              </a:ext>
            </a:extLst>
          </p:cNvPr>
          <p:cNvPicPr>
            <a:picLocks noChangeAspect="1"/>
          </p:cNvPicPr>
          <p:nvPr/>
        </p:nvPicPr>
        <p:blipFill>
          <a:blip r:embed="rId2"/>
          <a:stretch>
            <a:fillRect/>
          </a:stretch>
        </p:blipFill>
        <p:spPr>
          <a:xfrm>
            <a:off x="589721" y="884227"/>
            <a:ext cx="7858539" cy="5021798"/>
          </a:xfrm>
          <a:prstGeom prst="rect">
            <a:avLst/>
          </a:prstGeom>
        </p:spPr>
      </p:pic>
    </p:spTree>
    <p:extLst>
      <p:ext uri="{BB962C8B-B14F-4D97-AF65-F5344CB8AC3E}">
        <p14:creationId xmlns:p14="http://schemas.microsoft.com/office/powerpoint/2010/main" val="1817238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3CEA-9FD6-A473-D9AA-5B42F1724E75}"/>
              </a:ext>
            </a:extLst>
          </p:cNvPr>
          <p:cNvSpPr>
            <a:spLocks noGrp="1"/>
          </p:cNvSpPr>
          <p:nvPr>
            <p:ph type="title"/>
          </p:nvPr>
        </p:nvSpPr>
        <p:spPr/>
        <p:txBody>
          <a:bodyPr/>
          <a:lstStyle/>
          <a:p>
            <a:r>
              <a:rPr lang="en-US" dirty="0"/>
              <a:t>Changing Proposed Net Pricing</a:t>
            </a:r>
          </a:p>
        </p:txBody>
      </p:sp>
      <p:pic>
        <p:nvPicPr>
          <p:cNvPr id="5" name="Picture 4">
            <a:extLst>
              <a:ext uri="{FF2B5EF4-FFF2-40B4-BE49-F238E27FC236}">
                <a16:creationId xmlns:a16="http://schemas.microsoft.com/office/drawing/2014/main" id="{9597134B-6927-B8D8-271C-6D9E6E1A5FD5}"/>
              </a:ext>
            </a:extLst>
          </p:cNvPr>
          <p:cNvPicPr>
            <a:picLocks noChangeAspect="1"/>
          </p:cNvPicPr>
          <p:nvPr/>
        </p:nvPicPr>
        <p:blipFill>
          <a:blip r:embed="rId2"/>
          <a:stretch>
            <a:fillRect/>
          </a:stretch>
        </p:blipFill>
        <p:spPr>
          <a:xfrm>
            <a:off x="828261" y="823063"/>
            <a:ext cx="7289627" cy="5074153"/>
          </a:xfrm>
          <a:prstGeom prst="rect">
            <a:avLst/>
          </a:prstGeom>
        </p:spPr>
      </p:pic>
    </p:spTree>
    <p:extLst>
      <p:ext uri="{BB962C8B-B14F-4D97-AF65-F5344CB8AC3E}">
        <p14:creationId xmlns:p14="http://schemas.microsoft.com/office/powerpoint/2010/main" val="1550111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3467-2755-1374-C2F1-C09B0FD2550D}"/>
              </a:ext>
            </a:extLst>
          </p:cNvPr>
          <p:cNvSpPr>
            <a:spLocks noGrp="1"/>
          </p:cNvSpPr>
          <p:nvPr>
            <p:ph type="title"/>
          </p:nvPr>
        </p:nvSpPr>
        <p:spPr/>
        <p:txBody>
          <a:bodyPr/>
          <a:lstStyle/>
          <a:p>
            <a:r>
              <a:rPr lang="en-US" dirty="0"/>
              <a:t>Final Save + Submit For Approvals</a:t>
            </a:r>
          </a:p>
        </p:txBody>
      </p:sp>
      <p:pic>
        <p:nvPicPr>
          <p:cNvPr id="5" name="Picture 4">
            <a:extLst>
              <a:ext uri="{FF2B5EF4-FFF2-40B4-BE49-F238E27FC236}">
                <a16:creationId xmlns:a16="http://schemas.microsoft.com/office/drawing/2014/main" id="{0F222AF2-DB60-BF3B-C1FB-B79815D687EE}"/>
              </a:ext>
            </a:extLst>
          </p:cNvPr>
          <p:cNvPicPr>
            <a:picLocks noChangeAspect="1"/>
          </p:cNvPicPr>
          <p:nvPr/>
        </p:nvPicPr>
        <p:blipFill>
          <a:blip r:embed="rId2"/>
          <a:stretch>
            <a:fillRect/>
          </a:stretch>
        </p:blipFill>
        <p:spPr>
          <a:xfrm>
            <a:off x="333427" y="1236963"/>
            <a:ext cx="6969595" cy="2023072"/>
          </a:xfrm>
          <a:prstGeom prst="rect">
            <a:avLst/>
          </a:prstGeom>
        </p:spPr>
      </p:pic>
      <p:pic>
        <p:nvPicPr>
          <p:cNvPr id="7" name="Picture 6">
            <a:extLst>
              <a:ext uri="{FF2B5EF4-FFF2-40B4-BE49-F238E27FC236}">
                <a16:creationId xmlns:a16="http://schemas.microsoft.com/office/drawing/2014/main" id="{980F1D8D-5CC1-E435-4B63-EAB3A253560E}"/>
              </a:ext>
            </a:extLst>
          </p:cNvPr>
          <p:cNvPicPr>
            <a:picLocks noChangeAspect="1"/>
          </p:cNvPicPr>
          <p:nvPr/>
        </p:nvPicPr>
        <p:blipFill>
          <a:blip r:embed="rId3"/>
          <a:stretch>
            <a:fillRect/>
          </a:stretch>
        </p:blipFill>
        <p:spPr>
          <a:xfrm>
            <a:off x="2822974" y="3734364"/>
            <a:ext cx="5962956" cy="2238490"/>
          </a:xfrm>
          <a:prstGeom prst="rect">
            <a:avLst/>
          </a:prstGeom>
        </p:spPr>
      </p:pic>
    </p:spTree>
    <p:extLst>
      <p:ext uri="{BB962C8B-B14F-4D97-AF65-F5344CB8AC3E}">
        <p14:creationId xmlns:p14="http://schemas.microsoft.com/office/powerpoint/2010/main" val="3337495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7619-E12F-8B7B-E449-52BC153B120B}"/>
              </a:ext>
            </a:extLst>
          </p:cNvPr>
          <p:cNvSpPr>
            <a:spLocks noGrp="1"/>
          </p:cNvSpPr>
          <p:nvPr>
            <p:ph type="title"/>
          </p:nvPr>
        </p:nvSpPr>
        <p:spPr/>
        <p:txBody>
          <a:bodyPr/>
          <a:lstStyle/>
          <a:p>
            <a:r>
              <a:rPr lang="en-US" dirty="0"/>
              <a:t>Viewing Approval Status</a:t>
            </a:r>
          </a:p>
        </p:txBody>
      </p:sp>
      <p:pic>
        <p:nvPicPr>
          <p:cNvPr id="5" name="Picture 4">
            <a:extLst>
              <a:ext uri="{FF2B5EF4-FFF2-40B4-BE49-F238E27FC236}">
                <a16:creationId xmlns:a16="http://schemas.microsoft.com/office/drawing/2014/main" id="{06349871-952C-74F7-8606-9F766FC6DC92}"/>
              </a:ext>
            </a:extLst>
          </p:cNvPr>
          <p:cNvPicPr>
            <a:picLocks noChangeAspect="1"/>
          </p:cNvPicPr>
          <p:nvPr/>
        </p:nvPicPr>
        <p:blipFill>
          <a:blip r:embed="rId2"/>
          <a:stretch>
            <a:fillRect/>
          </a:stretch>
        </p:blipFill>
        <p:spPr>
          <a:xfrm>
            <a:off x="841513" y="812814"/>
            <a:ext cx="7079914" cy="4965134"/>
          </a:xfrm>
          <a:prstGeom prst="rect">
            <a:avLst/>
          </a:prstGeom>
        </p:spPr>
      </p:pic>
    </p:spTree>
    <p:extLst>
      <p:ext uri="{BB962C8B-B14F-4D97-AF65-F5344CB8AC3E}">
        <p14:creationId xmlns:p14="http://schemas.microsoft.com/office/powerpoint/2010/main" val="163069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17CB-EAA1-9D25-B73E-C8FF4D21E78E}"/>
              </a:ext>
            </a:extLst>
          </p:cNvPr>
          <p:cNvSpPr>
            <a:spLocks noGrp="1"/>
          </p:cNvSpPr>
          <p:nvPr>
            <p:ph type="title"/>
          </p:nvPr>
        </p:nvSpPr>
        <p:spPr/>
        <p:txBody>
          <a:bodyPr/>
          <a:lstStyle/>
          <a:p>
            <a:r>
              <a:rPr lang="en-US" dirty="0"/>
              <a:t>Generate Proposal Documents</a:t>
            </a:r>
          </a:p>
        </p:txBody>
      </p:sp>
      <p:sp>
        <p:nvSpPr>
          <p:cNvPr id="3" name="Content Placeholder 2">
            <a:extLst>
              <a:ext uri="{FF2B5EF4-FFF2-40B4-BE49-F238E27FC236}">
                <a16:creationId xmlns:a16="http://schemas.microsoft.com/office/drawing/2014/main" id="{A00C76FA-1635-87F2-2592-619A01AA6BD4}"/>
              </a:ext>
            </a:extLst>
          </p:cNvPr>
          <p:cNvSpPr>
            <a:spLocks noGrp="1"/>
          </p:cNvSpPr>
          <p:nvPr>
            <p:ph idx="1"/>
          </p:nvPr>
        </p:nvSpPr>
        <p:spPr>
          <a:xfrm>
            <a:off x="457200" y="812975"/>
            <a:ext cx="8229600" cy="5029200"/>
          </a:xfrm>
        </p:spPr>
        <p:txBody>
          <a:bodyPr/>
          <a:lstStyle/>
          <a:p>
            <a:pPr marL="0" indent="0">
              <a:buNone/>
            </a:pPr>
            <a:r>
              <a:rPr lang="en-US" dirty="0"/>
              <a:t>Navigate to the Sales Proposal tab</a:t>
            </a:r>
          </a:p>
          <a:p>
            <a:r>
              <a:rPr lang="en-US" dirty="0"/>
              <a:t>	Fill out Sales rep, Sales rep email, CS name</a:t>
            </a:r>
          </a:p>
          <a:p>
            <a:r>
              <a:rPr lang="en-US" dirty="0"/>
              <a:t>	Click generate proposal</a:t>
            </a:r>
          </a:p>
          <a:p>
            <a:r>
              <a:rPr lang="en-US" dirty="0"/>
              <a:t>	Proposal displays in a pop-up window.</a:t>
            </a:r>
          </a:p>
          <a:p>
            <a:r>
              <a:rPr lang="en-US" dirty="0"/>
              <a:t>	Ensure your browser isn’t blocking pop-ups.</a:t>
            </a:r>
          </a:p>
        </p:txBody>
      </p:sp>
      <p:pic>
        <p:nvPicPr>
          <p:cNvPr id="7" name="Picture 6">
            <a:extLst>
              <a:ext uri="{FF2B5EF4-FFF2-40B4-BE49-F238E27FC236}">
                <a16:creationId xmlns:a16="http://schemas.microsoft.com/office/drawing/2014/main" id="{ECA77CD6-0E44-A801-A817-58A252EDD484}"/>
              </a:ext>
            </a:extLst>
          </p:cNvPr>
          <p:cNvPicPr>
            <a:picLocks noChangeAspect="1"/>
          </p:cNvPicPr>
          <p:nvPr/>
        </p:nvPicPr>
        <p:blipFill>
          <a:blip r:embed="rId2"/>
          <a:stretch>
            <a:fillRect/>
          </a:stretch>
        </p:blipFill>
        <p:spPr>
          <a:xfrm>
            <a:off x="804041" y="3695854"/>
            <a:ext cx="7882759" cy="1827054"/>
          </a:xfrm>
          <a:prstGeom prst="rect">
            <a:avLst/>
          </a:prstGeom>
        </p:spPr>
      </p:pic>
    </p:spTree>
    <p:extLst>
      <p:ext uri="{BB962C8B-B14F-4D97-AF65-F5344CB8AC3E}">
        <p14:creationId xmlns:p14="http://schemas.microsoft.com/office/powerpoint/2010/main" val="35116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6DBC-FE92-2636-D967-ED50C3409793}"/>
              </a:ext>
            </a:extLst>
          </p:cNvPr>
          <p:cNvSpPr>
            <a:spLocks noGrp="1"/>
          </p:cNvSpPr>
          <p:nvPr>
            <p:ph type="title"/>
          </p:nvPr>
        </p:nvSpPr>
        <p:spPr/>
        <p:txBody>
          <a:bodyPr/>
          <a:lstStyle/>
          <a:p>
            <a:r>
              <a:rPr lang="en-US" dirty="0"/>
              <a:t>What’s New</a:t>
            </a:r>
          </a:p>
        </p:txBody>
      </p:sp>
      <p:sp>
        <p:nvSpPr>
          <p:cNvPr id="3" name="Content Placeholder 2">
            <a:extLst>
              <a:ext uri="{FF2B5EF4-FFF2-40B4-BE49-F238E27FC236}">
                <a16:creationId xmlns:a16="http://schemas.microsoft.com/office/drawing/2014/main" id="{D970B1E6-6B50-B4FA-70DD-8210865B4DA0}"/>
              </a:ext>
            </a:extLst>
          </p:cNvPr>
          <p:cNvSpPr>
            <a:spLocks noGrp="1"/>
          </p:cNvSpPr>
          <p:nvPr>
            <p:ph idx="1"/>
          </p:nvPr>
        </p:nvSpPr>
        <p:spPr>
          <a:xfrm>
            <a:off x="457200" y="838200"/>
            <a:ext cx="8229600" cy="1551852"/>
          </a:xfrm>
        </p:spPr>
        <p:txBody>
          <a:bodyPr/>
          <a:lstStyle/>
          <a:p>
            <a:r>
              <a:rPr lang="en-US" b="1" dirty="0">
                <a:highlight>
                  <a:srgbClr val="FFFF00"/>
                </a:highlight>
              </a:rPr>
              <a:t>CPQ available to 1099/ODL Community Partners</a:t>
            </a:r>
          </a:p>
          <a:p>
            <a:r>
              <a:rPr lang="en-US" b="1" dirty="0"/>
              <a:t>Custom clear glass</a:t>
            </a:r>
          </a:p>
          <a:p>
            <a:r>
              <a:rPr lang="en-US" b="1" dirty="0"/>
              <a:t>Custom GBG’s</a:t>
            </a:r>
          </a:p>
          <a:p>
            <a:r>
              <a:rPr lang="en-US" b="1" dirty="0"/>
              <a:t>No Clearing House!</a:t>
            </a:r>
          </a:p>
          <a:p>
            <a:pPr lvl="1"/>
            <a:endParaRPr lang="en-US" dirty="0"/>
          </a:p>
          <a:p>
            <a:pPr lvl="1"/>
            <a:endParaRPr lang="en-US" dirty="0"/>
          </a:p>
          <a:p>
            <a:pPr marL="0" indent="0">
              <a:buNone/>
            </a:pPr>
            <a:endParaRPr lang="en-US" dirty="0"/>
          </a:p>
        </p:txBody>
      </p:sp>
      <p:pic>
        <p:nvPicPr>
          <p:cNvPr id="7" name="Picture 6">
            <a:extLst>
              <a:ext uri="{FF2B5EF4-FFF2-40B4-BE49-F238E27FC236}">
                <a16:creationId xmlns:a16="http://schemas.microsoft.com/office/drawing/2014/main" id="{01E2A5EA-03F6-8B46-4D5E-2FD3CF81744B}"/>
              </a:ext>
            </a:extLst>
          </p:cNvPr>
          <p:cNvPicPr>
            <a:picLocks noChangeAspect="1"/>
          </p:cNvPicPr>
          <p:nvPr/>
        </p:nvPicPr>
        <p:blipFill>
          <a:blip r:embed="rId2"/>
          <a:stretch>
            <a:fillRect/>
          </a:stretch>
        </p:blipFill>
        <p:spPr>
          <a:xfrm>
            <a:off x="1530625" y="2884091"/>
            <a:ext cx="5844209" cy="2988312"/>
          </a:xfrm>
          <a:prstGeom prst="rect">
            <a:avLst/>
          </a:prstGeom>
        </p:spPr>
      </p:pic>
    </p:spTree>
    <p:extLst>
      <p:ext uri="{BB962C8B-B14F-4D97-AF65-F5344CB8AC3E}">
        <p14:creationId xmlns:p14="http://schemas.microsoft.com/office/powerpoint/2010/main" val="72627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C528-24DF-D924-5C48-09CF8E5100F0}"/>
              </a:ext>
            </a:extLst>
          </p:cNvPr>
          <p:cNvSpPr>
            <a:spLocks noGrp="1"/>
          </p:cNvSpPr>
          <p:nvPr>
            <p:ph type="title"/>
          </p:nvPr>
        </p:nvSpPr>
        <p:spPr/>
        <p:txBody>
          <a:bodyPr/>
          <a:lstStyle/>
          <a:p>
            <a:r>
              <a:rPr lang="en-US" dirty="0"/>
              <a:t>Confirming Customer Quote Approval</a:t>
            </a:r>
          </a:p>
        </p:txBody>
      </p:sp>
      <p:sp>
        <p:nvSpPr>
          <p:cNvPr id="3" name="Content Placeholder 2">
            <a:extLst>
              <a:ext uri="{FF2B5EF4-FFF2-40B4-BE49-F238E27FC236}">
                <a16:creationId xmlns:a16="http://schemas.microsoft.com/office/drawing/2014/main" id="{2274E997-29EA-C048-85E8-2AE669648AF5}"/>
              </a:ext>
            </a:extLst>
          </p:cNvPr>
          <p:cNvSpPr>
            <a:spLocks noGrp="1"/>
          </p:cNvSpPr>
          <p:nvPr>
            <p:ph idx="1"/>
          </p:nvPr>
        </p:nvSpPr>
        <p:spPr/>
        <p:txBody>
          <a:bodyPr/>
          <a:lstStyle/>
          <a:p>
            <a:r>
              <a:rPr lang="en-US" dirty="0"/>
              <a:t>Once a customer approves the proposed pricing agreement pricing, the Sales user will go back into the quote and click the “Pricelist Approved by Customer” button in CPQ shown below.  This is the last step for Sales.</a:t>
            </a:r>
          </a:p>
        </p:txBody>
      </p:sp>
      <p:pic>
        <p:nvPicPr>
          <p:cNvPr id="5" name="Picture 4">
            <a:extLst>
              <a:ext uri="{FF2B5EF4-FFF2-40B4-BE49-F238E27FC236}">
                <a16:creationId xmlns:a16="http://schemas.microsoft.com/office/drawing/2014/main" id="{D3411FA1-0E34-A332-E653-6426F9E1682D}"/>
              </a:ext>
            </a:extLst>
          </p:cNvPr>
          <p:cNvPicPr>
            <a:picLocks noChangeAspect="1"/>
          </p:cNvPicPr>
          <p:nvPr/>
        </p:nvPicPr>
        <p:blipFill>
          <a:blip r:embed="rId2"/>
          <a:stretch>
            <a:fillRect/>
          </a:stretch>
        </p:blipFill>
        <p:spPr>
          <a:xfrm>
            <a:off x="2372139" y="3106336"/>
            <a:ext cx="5181600" cy="3024246"/>
          </a:xfrm>
          <a:prstGeom prst="rect">
            <a:avLst/>
          </a:prstGeom>
        </p:spPr>
      </p:pic>
    </p:spTree>
    <p:extLst>
      <p:ext uri="{BB962C8B-B14F-4D97-AF65-F5344CB8AC3E}">
        <p14:creationId xmlns:p14="http://schemas.microsoft.com/office/powerpoint/2010/main" val="3563199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ADB3-F673-F373-06B5-F8F3E255CC19}"/>
              </a:ext>
            </a:extLst>
          </p:cNvPr>
          <p:cNvSpPr>
            <a:spLocks noGrp="1"/>
          </p:cNvSpPr>
          <p:nvPr>
            <p:ph type="title"/>
          </p:nvPr>
        </p:nvSpPr>
        <p:spPr/>
        <p:txBody>
          <a:bodyPr/>
          <a:lstStyle/>
          <a:p>
            <a:r>
              <a:rPr lang="en-US" dirty="0"/>
              <a:t>Repricing Unapproved Quotes</a:t>
            </a:r>
          </a:p>
        </p:txBody>
      </p:sp>
      <p:sp>
        <p:nvSpPr>
          <p:cNvPr id="3" name="Content Placeholder 2">
            <a:extLst>
              <a:ext uri="{FF2B5EF4-FFF2-40B4-BE49-F238E27FC236}">
                <a16:creationId xmlns:a16="http://schemas.microsoft.com/office/drawing/2014/main" id="{4D1F24F6-6156-99E6-1292-D6B2B778C7EC}"/>
              </a:ext>
            </a:extLst>
          </p:cNvPr>
          <p:cNvSpPr>
            <a:spLocks noGrp="1"/>
          </p:cNvSpPr>
          <p:nvPr>
            <p:ph idx="1"/>
          </p:nvPr>
        </p:nvSpPr>
        <p:spPr/>
        <p:txBody>
          <a:bodyPr/>
          <a:lstStyle/>
          <a:p>
            <a:r>
              <a:rPr lang="en-US" dirty="0"/>
              <a:t>What to do when the customer doesn’t approve the proposed pricing on the quote.</a:t>
            </a:r>
          </a:p>
          <a:p>
            <a:pPr lvl="1"/>
            <a:r>
              <a:rPr lang="en-US" dirty="0"/>
              <a:t>Adjustments can be made all through the approval process, but once the quote is approved at the final level, it can’t be modified.</a:t>
            </a:r>
          </a:p>
          <a:p>
            <a:pPr lvl="1"/>
            <a:r>
              <a:rPr lang="en-US" dirty="0"/>
              <a:t>Pricing Manager (Nancy Cannon) can cancel the transaction. Shown below with additional steps in next slide.</a:t>
            </a:r>
          </a:p>
        </p:txBody>
      </p:sp>
      <p:pic>
        <p:nvPicPr>
          <p:cNvPr id="7" name="Picture 6">
            <a:extLst>
              <a:ext uri="{FF2B5EF4-FFF2-40B4-BE49-F238E27FC236}">
                <a16:creationId xmlns:a16="http://schemas.microsoft.com/office/drawing/2014/main" id="{62BE1CF4-C6E2-B3FC-1A27-E52A8CE4DC44}"/>
              </a:ext>
            </a:extLst>
          </p:cNvPr>
          <p:cNvPicPr>
            <a:picLocks noChangeAspect="1"/>
          </p:cNvPicPr>
          <p:nvPr/>
        </p:nvPicPr>
        <p:blipFill>
          <a:blip r:embed="rId2"/>
          <a:stretch>
            <a:fillRect/>
          </a:stretch>
        </p:blipFill>
        <p:spPr>
          <a:xfrm>
            <a:off x="457200" y="4199295"/>
            <a:ext cx="8183217" cy="1272499"/>
          </a:xfrm>
          <a:prstGeom prst="rect">
            <a:avLst/>
          </a:prstGeom>
        </p:spPr>
      </p:pic>
    </p:spTree>
    <p:extLst>
      <p:ext uri="{BB962C8B-B14F-4D97-AF65-F5344CB8AC3E}">
        <p14:creationId xmlns:p14="http://schemas.microsoft.com/office/powerpoint/2010/main" val="1900606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C1E7-453C-A718-932D-6B421C73D9F0}"/>
              </a:ext>
            </a:extLst>
          </p:cNvPr>
          <p:cNvSpPr>
            <a:spLocks noGrp="1"/>
          </p:cNvSpPr>
          <p:nvPr>
            <p:ph type="title"/>
          </p:nvPr>
        </p:nvSpPr>
        <p:spPr/>
        <p:txBody>
          <a:bodyPr/>
          <a:lstStyle/>
          <a:p>
            <a:r>
              <a:rPr lang="en-US" dirty="0"/>
              <a:t>Repricing Unapproved Quotes</a:t>
            </a:r>
          </a:p>
        </p:txBody>
      </p:sp>
      <p:sp>
        <p:nvSpPr>
          <p:cNvPr id="3" name="Content Placeholder 2">
            <a:extLst>
              <a:ext uri="{FF2B5EF4-FFF2-40B4-BE49-F238E27FC236}">
                <a16:creationId xmlns:a16="http://schemas.microsoft.com/office/drawing/2014/main" id="{6B7EC769-BE7B-0EFE-7921-A41D50A25C00}"/>
              </a:ext>
            </a:extLst>
          </p:cNvPr>
          <p:cNvSpPr>
            <a:spLocks noGrp="1"/>
          </p:cNvSpPr>
          <p:nvPr>
            <p:ph idx="1"/>
          </p:nvPr>
        </p:nvSpPr>
        <p:spPr/>
        <p:txBody>
          <a:bodyPr/>
          <a:lstStyle/>
          <a:p>
            <a:r>
              <a:rPr lang="en-US" dirty="0"/>
              <a:t>Once cancelled, the quote can be copied, adjusted, and resubmitted through the approval process.</a:t>
            </a:r>
          </a:p>
          <a:p>
            <a:r>
              <a:rPr lang="en-US" dirty="0"/>
              <a:t>To copy, find the quote in the main quote view, check the box shown below, then click the copy button.  This creates a new CPQ-</a:t>
            </a:r>
            <a:r>
              <a:rPr lang="en-US" dirty="0" err="1"/>
              <a:t>xxxx</a:t>
            </a:r>
            <a:r>
              <a:rPr lang="en-US" dirty="0"/>
              <a:t>.</a:t>
            </a:r>
          </a:p>
          <a:p>
            <a:endParaRPr lang="en-US" dirty="0"/>
          </a:p>
          <a:p>
            <a:endParaRPr lang="en-US" dirty="0"/>
          </a:p>
          <a:p>
            <a:endParaRPr lang="en-US" dirty="0"/>
          </a:p>
          <a:p>
            <a:r>
              <a:rPr lang="en-US" dirty="0"/>
              <a:t>Once copied, follow this guide to reconfigure your door glass and resubmit through approval (slide 37).</a:t>
            </a:r>
          </a:p>
        </p:txBody>
      </p:sp>
      <p:pic>
        <p:nvPicPr>
          <p:cNvPr id="5" name="Picture 4">
            <a:extLst>
              <a:ext uri="{FF2B5EF4-FFF2-40B4-BE49-F238E27FC236}">
                <a16:creationId xmlns:a16="http://schemas.microsoft.com/office/drawing/2014/main" id="{6A415CBB-ED3E-8645-83EE-53E1D069E03B}"/>
              </a:ext>
            </a:extLst>
          </p:cNvPr>
          <p:cNvPicPr>
            <a:picLocks noChangeAspect="1"/>
          </p:cNvPicPr>
          <p:nvPr/>
        </p:nvPicPr>
        <p:blipFill>
          <a:blip r:embed="rId2"/>
          <a:stretch>
            <a:fillRect/>
          </a:stretch>
        </p:blipFill>
        <p:spPr>
          <a:xfrm>
            <a:off x="583095" y="3224930"/>
            <a:ext cx="7692887" cy="1254349"/>
          </a:xfrm>
          <a:prstGeom prst="rect">
            <a:avLst/>
          </a:prstGeom>
        </p:spPr>
      </p:pic>
    </p:spTree>
    <p:extLst>
      <p:ext uri="{BB962C8B-B14F-4D97-AF65-F5344CB8AC3E}">
        <p14:creationId xmlns:p14="http://schemas.microsoft.com/office/powerpoint/2010/main" val="4083653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CF18D-9485-5649-BF07-FF268106D933}"/>
              </a:ext>
            </a:extLst>
          </p:cNvPr>
          <p:cNvSpPr>
            <a:spLocks noGrp="1"/>
          </p:cNvSpPr>
          <p:nvPr>
            <p:ph type="title"/>
          </p:nvPr>
        </p:nvSpPr>
        <p:spPr/>
        <p:txBody>
          <a:bodyPr/>
          <a:lstStyle/>
          <a:p>
            <a:r>
              <a:rPr lang="en-US" dirty="0"/>
              <a:t>Questions?</a:t>
            </a:r>
          </a:p>
        </p:txBody>
      </p:sp>
      <p:pic>
        <p:nvPicPr>
          <p:cNvPr id="5" name="Content Placeholder 4">
            <a:extLst>
              <a:ext uri="{FF2B5EF4-FFF2-40B4-BE49-F238E27FC236}">
                <a16:creationId xmlns:a16="http://schemas.microsoft.com/office/drawing/2014/main" id="{554145C3-292D-24C2-F4B5-5EBF8D126E18}"/>
              </a:ext>
            </a:extLst>
          </p:cNvPr>
          <p:cNvPicPr>
            <a:picLocks noGrp="1" noChangeAspect="1"/>
          </p:cNvPicPr>
          <p:nvPr>
            <p:ph idx="1"/>
          </p:nvPr>
        </p:nvPicPr>
        <p:blipFill>
          <a:blip r:embed="rId2"/>
          <a:stretch>
            <a:fillRect/>
          </a:stretch>
        </p:blipFill>
        <p:spPr>
          <a:xfrm>
            <a:off x="2209678" y="2352623"/>
            <a:ext cx="4724643" cy="2000353"/>
          </a:xfrm>
        </p:spPr>
      </p:pic>
    </p:spTree>
    <p:extLst>
      <p:ext uri="{BB962C8B-B14F-4D97-AF65-F5344CB8AC3E}">
        <p14:creationId xmlns:p14="http://schemas.microsoft.com/office/powerpoint/2010/main" val="68039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B57E-CA9A-D96F-7676-28744F890644}"/>
              </a:ext>
            </a:extLst>
          </p:cNvPr>
          <p:cNvSpPr>
            <a:spLocks noGrp="1"/>
          </p:cNvSpPr>
          <p:nvPr>
            <p:ph type="title"/>
          </p:nvPr>
        </p:nvSpPr>
        <p:spPr/>
        <p:txBody>
          <a:bodyPr/>
          <a:lstStyle/>
          <a:p>
            <a:r>
              <a:rPr lang="en-US" dirty="0"/>
              <a:t>What’s New</a:t>
            </a:r>
          </a:p>
        </p:txBody>
      </p:sp>
      <p:sp>
        <p:nvSpPr>
          <p:cNvPr id="3" name="Content Placeholder 2">
            <a:extLst>
              <a:ext uri="{FF2B5EF4-FFF2-40B4-BE49-F238E27FC236}">
                <a16:creationId xmlns:a16="http://schemas.microsoft.com/office/drawing/2014/main" id="{907A0F77-1BEF-917A-073D-0CDFA832B6D0}"/>
              </a:ext>
            </a:extLst>
          </p:cNvPr>
          <p:cNvSpPr>
            <a:spLocks noGrp="1"/>
          </p:cNvSpPr>
          <p:nvPr>
            <p:ph idx="1"/>
          </p:nvPr>
        </p:nvSpPr>
        <p:spPr/>
        <p:txBody>
          <a:bodyPr/>
          <a:lstStyle/>
          <a:p>
            <a:r>
              <a:rPr lang="en-US" b="1" dirty="0"/>
              <a:t>Time</a:t>
            </a:r>
            <a:endParaRPr lang="en-US" dirty="0"/>
          </a:p>
          <a:p>
            <a:pPr lvl="1"/>
            <a:r>
              <a:rPr lang="en-US" b="1" dirty="0"/>
              <a:t>Quote – Instantaneous</a:t>
            </a:r>
          </a:p>
          <a:p>
            <a:pPr lvl="1"/>
            <a:r>
              <a:rPr lang="en-US" b="1" dirty="0"/>
              <a:t>Build time – 4 weeks</a:t>
            </a:r>
          </a:p>
          <a:p>
            <a:pPr lvl="1"/>
            <a:r>
              <a:rPr lang="en-US" b="1" dirty="0"/>
              <a:t>No configuration approval process</a:t>
            </a:r>
          </a:p>
        </p:txBody>
      </p:sp>
      <p:pic>
        <p:nvPicPr>
          <p:cNvPr id="5" name="Picture 4" descr="A building under construction with a few windows&#10;&#10;Description automatically generated with medium confidence">
            <a:extLst>
              <a:ext uri="{FF2B5EF4-FFF2-40B4-BE49-F238E27FC236}">
                <a16:creationId xmlns:a16="http://schemas.microsoft.com/office/drawing/2014/main" id="{10E68D9F-F985-8094-E998-A95CA22EC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278" y="2657061"/>
            <a:ext cx="3362739" cy="3362739"/>
          </a:xfrm>
          <a:prstGeom prst="rect">
            <a:avLst/>
          </a:prstGeom>
        </p:spPr>
      </p:pic>
    </p:spTree>
    <p:extLst>
      <p:ext uri="{BB962C8B-B14F-4D97-AF65-F5344CB8AC3E}">
        <p14:creationId xmlns:p14="http://schemas.microsoft.com/office/powerpoint/2010/main" val="1557895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5D4FB-E756-D316-A42F-875CE091D91A}"/>
              </a:ext>
            </a:extLst>
          </p:cNvPr>
          <p:cNvSpPr>
            <a:spLocks noGrp="1"/>
          </p:cNvSpPr>
          <p:nvPr>
            <p:ph type="title"/>
          </p:nvPr>
        </p:nvSpPr>
        <p:spPr/>
        <p:txBody>
          <a:bodyPr/>
          <a:lstStyle/>
          <a:p>
            <a:r>
              <a:rPr lang="en-US" dirty="0"/>
              <a:t>What’s New</a:t>
            </a:r>
          </a:p>
        </p:txBody>
      </p:sp>
      <p:sp>
        <p:nvSpPr>
          <p:cNvPr id="3" name="Content Placeholder 2">
            <a:extLst>
              <a:ext uri="{FF2B5EF4-FFF2-40B4-BE49-F238E27FC236}">
                <a16:creationId xmlns:a16="http://schemas.microsoft.com/office/drawing/2014/main" id="{712FFC32-32DF-A413-C9DA-74CC5DCE6101}"/>
              </a:ext>
            </a:extLst>
          </p:cNvPr>
          <p:cNvSpPr>
            <a:spLocks noGrp="1"/>
          </p:cNvSpPr>
          <p:nvPr>
            <p:ph idx="1"/>
          </p:nvPr>
        </p:nvSpPr>
        <p:spPr/>
        <p:txBody>
          <a:bodyPr/>
          <a:lstStyle/>
          <a:p>
            <a:r>
              <a:rPr lang="en-US" b="1" dirty="0"/>
              <a:t>Configure clear single light</a:t>
            </a:r>
            <a:endParaRPr lang="en-US" dirty="0"/>
          </a:p>
          <a:p>
            <a:pPr lvl="1"/>
            <a:r>
              <a:rPr lang="en-US" b="1" dirty="0"/>
              <a:t>Width</a:t>
            </a:r>
          </a:p>
          <a:p>
            <a:pPr lvl="2"/>
            <a:r>
              <a:rPr lang="en-US" b="1" dirty="0"/>
              <a:t>7”, 8”, 14”, 20”, 22”, and 25”</a:t>
            </a:r>
          </a:p>
          <a:p>
            <a:pPr lvl="1"/>
            <a:r>
              <a:rPr lang="en-US" b="1" dirty="0"/>
              <a:t>Height</a:t>
            </a:r>
          </a:p>
          <a:p>
            <a:pPr lvl="2"/>
            <a:r>
              <a:rPr lang="en-US" b="1" dirty="0"/>
              <a:t>10”, 15.25”, 17”, 36”, 48”, 60”, 64”, 76”, and 80”</a:t>
            </a:r>
          </a:p>
          <a:p>
            <a:pPr lvl="1"/>
            <a:r>
              <a:rPr lang="en-US" b="1" dirty="0"/>
              <a:t>Impact ratings</a:t>
            </a:r>
          </a:p>
          <a:p>
            <a:pPr lvl="2"/>
            <a:r>
              <a:rPr lang="en-US" b="1" dirty="0"/>
              <a:t>Impact</a:t>
            </a:r>
          </a:p>
          <a:p>
            <a:pPr lvl="2"/>
            <a:r>
              <a:rPr lang="en-US" b="1" dirty="0"/>
              <a:t>Non-Impact</a:t>
            </a:r>
          </a:p>
          <a:p>
            <a:pPr lvl="1"/>
            <a:r>
              <a:rPr lang="en-US" b="1" dirty="0"/>
              <a:t>Glass coatings</a:t>
            </a:r>
          </a:p>
          <a:p>
            <a:pPr lvl="2"/>
            <a:r>
              <a:rPr lang="en-US" b="1" dirty="0"/>
              <a:t>Low E 270, Low E 366, Low E CS73</a:t>
            </a:r>
          </a:p>
          <a:p>
            <a:pPr lvl="1"/>
            <a:r>
              <a:rPr lang="en-US" b="1" dirty="0"/>
              <a:t>4 week lead time</a:t>
            </a:r>
          </a:p>
          <a:p>
            <a:pPr lvl="2"/>
            <a:endParaRPr lang="en-US" b="1" dirty="0"/>
          </a:p>
        </p:txBody>
      </p:sp>
    </p:spTree>
    <p:extLst>
      <p:ext uri="{BB962C8B-B14F-4D97-AF65-F5344CB8AC3E}">
        <p14:creationId xmlns:p14="http://schemas.microsoft.com/office/powerpoint/2010/main" val="3821662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F83F9-1B4E-258B-41FD-F810F135F8CA}"/>
              </a:ext>
            </a:extLst>
          </p:cNvPr>
          <p:cNvSpPr>
            <a:spLocks noGrp="1"/>
          </p:cNvSpPr>
          <p:nvPr>
            <p:ph type="title"/>
          </p:nvPr>
        </p:nvSpPr>
        <p:spPr/>
        <p:txBody>
          <a:bodyPr/>
          <a:lstStyle/>
          <a:p>
            <a:r>
              <a:rPr lang="en-US" dirty="0"/>
              <a:t>What’s New</a:t>
            </a:r>
          </a:p>
        </p:txBody>
      </p:sp>
      <p:sp>
        <p:nvSpPr>
          <p:cNvPr id="3" name="Content Placeholder 2">
            <a:extLst>
              <a:ext uri="{FF2B5EF4-FFF2-40B4-BE49-F238E27FC236}">
                <a16:creationId xmlns:a16="http://schemas.microsoft.com/office/drawing/2014/main" id="{A5106A2A-0AF0-C428-74C4-EB842F9EFD09}"/>
              </a:ext>
            </a:extLst>
          </p:cNvPr>
          <p:cNvSpPr>
            <a:spLocks noGrp="1"/>
          </p:cNvSpPr>
          <p:nvPr>
            <p:ph idx="1"/>
          </p:nvPr>
        </p:nvSpPr>
        <p:spPr/>
        <p:txBody>
          <a:bodyPr/>
          <a:lstStyle/>
          <a:p>
            <a:r>
              <a:rPr lang="en-US" b="1" dirty="0"/>
              <a:t>Configure internal grids (multi light/GBG)</a:t>
            </a:r>
            <a:endParaRPr lang="en-US" dirty="0"/>
          </a:p>
          <a:p>
            <a:pPr lvl="1"/>
            <a:r>
              <a:rPr lang="en-US" b="1" dirty="0"/>
              <a:t>Width, Height, Impact Rating, and Glass coatings same as clear light</a:t>
            </a:r>
          </a:p>
          <a:p>
            <a:r>
              <a:rPr lang="en-US" b="1" dirty="0"/>
              <a:t>Plus….</a:t>
            </a:r>
          </a:p>
          <a:p>
            <a:pPr lvl="1"/>
            <a:r>
              <a:rPr lang="en-US" b="1" dirty="0"/>
              <a:t>Grid styles</a:t>
            </a:r>
          </a:p>
          <a:p>
            <a:pPr lvl="2"/>
            <a:r>
              <a:rPr lang="en-US" b="1" dirty="0"/>
              <a:t>Arts and Crafts, Prairie, Classic GBG</a:t>
            </a:r>
          </a:p>
          <a:p>
            <a:pPr lvl="1"/>
            <a:r>
              <a:rPr lang="en-US" b="1" dirty="0"/>
              <a:t>Bar profiles</a:t>
            </a:r>
          </a:p>
          <a:p>
            <a:pPr lvl="2"/>
            <a:r>
              <a:rPr lang="en-US" b="1" dirty="0"/>
              <a:t>Standard Flat (5/8), Wide Flat (7/8), and Contoured (11/16)</a:t>
            </a:r>
          </a:p>
          <a:p>
            <a:pPr lvl="1"/>
            <a:r>
              <a:rPr lang="en-US" b="1" dirty="0"/>
              <a:t>Bar Colors</a:t>
            </a:r>
          </a:p>
          <a:p>
            <a:pPr lvl="2"/>
            <a:r>
              <a:rPr lang="en-US" b="1" dirty="0"/>
              <a:t>White, Champagne, Black, Bronze, Tan, Bronze/White</a:t>
            </a:r>
          </a:p>
          <a:p>
            <a:r>
              <a:rPr lang="en-US" b="1" dirty="0"/>
              <a:t>Number of horizontal and vertical bars</a:t>
            </a:r>
          </a:p>
          <a:p>
            <a:r>
              <a:rPr lang="en-US" b="1" dirty="0"/>
              <a:t>4 week lead time</a:t>
            </a:r>
          </a:p>
        </p:txBody>
      </p:sp>
    </p:spTree>
    <p:extLst>
      <p:ext uri="{BB962C8B-B14F-4D97-AF65-F5344CB8AC3E}">
        <p14:creationId xmlns:p14="http://schemas.microsoft.com/office/powerpoint/2010/main" val="2977813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675E-1F3F-08C8-8E10-9820FA1D7678}"/>
              </a:ext>
            </a:extLst>
          </p:cNvPr>
          <p:cNvSpPr>
            <a:spLocks noGrp="1"/>
          </p:cNvSpPr>
          <p:nvPr>
            <p:ph type="title"/>
          </p:nvPr>
        </p:nvSpPr>
        <p:spPr/>
        <p:txBody>
          <a:bodyPr/>
          <a:lstStyle/>
          <a:p>
            <a:r>
              <a:rPr lang="en-US" dirty="0"/>
              <a:t>What’s Not Included</a:t>
            </a:r>
          </a:p>
        </p:txBody>
      </p:sp>
      <p:sp>
        <p:nvSpPr>
          <p:cNvPr id="3" name="Content Placeholder 2">
            <a:extLst>
              <a:ext uri="{FF2B5EF4-FFF2-40B4-BE49-F238E27FC236}">
                <a16:creationId xmlns:a16="http://schemas.microsoft.com/office/drawing/2014/main" id="{94C18E9B-B4F4-A2E0-1465-D559F6EB0B43}"/>
              </a:ext>
            </a:extLst>
          </p:cNvPr>
          <p:cNvSpPr>
            <a:spLocks noGrp="1"/>
          </p:cNvSpPr>
          <p:nvPr>
            <p:ph idx="1"/>
          </p:nvPr>
        </p:nvSpPr>
        <p:spPr/>
        <p:txBody>
          <a:bodyPr/>
          <a:lstStyle/>
          <a:p>
            <a:r>
              <a:rPr lang="en-US" dirty="0"/>
              <a:t>Various IG thicknesses (1/2”, 5/8”, 7/8”)</a:t>
            </a:r>
          </a:p>
          <a:p>
            <a:r>
              <a:rPr lang="en-US" dirty="0"/>
              <a:t>Sizes not listed</a:t>
            </a:r>
          </a:p>
          <a:p>
            <a:r>
              <a:rPr lang="en-US" dirty="0"/>
              <a:t>External grids</a:t>
            </a:r>
          </a:p>
          <a:p>
            <a:r>
              <a:rPr lang="en-US" dirty="0"/>
              <a:t>Low E options not carried by ODL</a:t>
            </a:r>
          </a:p>
          <a:p>
            <a:r>
              <a:rPr lang="en-US" dirty="0"/>
              <a:t>Bar colors not carried by ODL</a:t>
            </a:r>
          </a:p>
          <a:p>
            <a:r>
              <a:rPr lang="en-US" dirty="0"/>
              <a:t>Packaging options</a:t>
            </a:r>
          </a:p>
        </p:txBody>
      </p:sp>
    </p:spTree>
    <p:extLst>
      <p:ext uri="{BB962C8B-B14F-4D97-AF65-F5344CB8AC3E}">
        <p14:creationId xmlns:p14="http://schemas.microsoft.com/office/powerpoint/2010/main" val="2632827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0674-8B63-4A8F-5594-9B92A0BE6595}"/>
              </a:ext>
            </a:extLst>
          </p:cNvPr>
          <p:cNvSpPr>
            <a:spLocks noGrp="1"/>
          </p:cNvSpPr>
          <p:nvPr>
            <p:ph type="title"/>
          </p:nvPr>
        </p:nvSpPr>
        <p:spPr/>
        <p:txBody>
          <a:bodyPr/>
          <a:lstStyle/>
          <a:p>
            <a:r>
              <a:rPr lang="en-US" dirty="0"/>
              <a:t>Objective</a:t>
            </a:r>
          </a:p>
        </p:txBody>
      </p:sp>
      <p:sp>
        <p:nvSpPr>
          <p:cNvPr id="3" name="Content Placeholder 2">
            <a:extLst>
              <a:ext uri="{FF2B5EF4-FFF2-40B4-BE49-F238E27FC236}">
                <a16:creationId xmlns:a16="http://schemas.microsoft.com/office/drawing/2014/main" id="{E7B58C81-8FEC-0313-52B7-6CE5B2006A8F}"/>
              </a:ext>
            </a:extLst>
          </p:cNvPr>
          <p:cNvSpPr>
            <a:spLocks noGrp="1"/>
          </p:cNvSpPr>
          <p:nvPr>
            <p:ph idx="1"/>
          </p:nvPr>
        </p:nvSpPr>
        <p:spPr/>
        <p:txBody>
          <a:bodyPr/>
          <a:lstStyle/>
          <a:p>
            <a:r>
              <a:rPr lang="en-US" dirty="0"/>
              <a:t>Quickly add door glass products without having to go through the traditional New Item Request (NIR) process.</a:t>
            </a:r>
          </a:p>
          <a:p>
            <a:r>
              <a:rPr lang="en-US" dirty="0"/>
              <a:t>Less manual work creating item structures, work definitions, pricing.   </a:t>
            </a:r>
          </a:p>
          <a:p>
            <a:r>
              <a:rPr lang="en-US" dirty="0"/>
              <a:t>Increase in accuracy.</a:t>
            </a:r>
          </a:p>
          <a:p>
            <a:r>
              <a:rPr lang="en-US" dirty="0"/>
              <a:t>Part numbers created</a:t>
            </a:r>
          </a:p>
          <a:p>
            <a:pPr lvl="1"/>
            <a:r>
              <a:rPr lang="en-US" dirty="0"/>
              <a:t>Can be reused</a:t>
            </a:r>
          </a:p>
        </p:txBody>
      </p:sp>
      <p:pic>
        <p:nvPicPr>
          <p:cNvPr id="5" name="Picture 4">
            <a:extLst>
              <a:ext uri="{FF2B5EF4-FFF2-40B4-BE49-F238E27FC236}">
                <a16:creationId xmlns:a16="http://schemas.microsoft.com/office/drawing/2014/main" id="{215B6DB5-8F6F-8981-47BE-DD205F57F0A0}"/>
              </a:ext>
            </a:extLst>
          </p:cNvPr>
          <p:cNvPicPr>
            <a:picLocks noChangeAspect="1"/>
          </p:cNvPicPr>
          <p:nvPr/>
        </p:nvPicPr>
        <p:blipFill>
          <a:blip r:embed="rId2"/>
          <a:stretch>
            <a:fillRect/>
          </a:stretch>
        </p:blipFill>
        <p:spPr>
          <a:xfrm>
            <a:off x="4710023" y="3515357"/>
            <a:ext cx="3287710" cy="2290032"/>
          </a:xfrm>
          <a:prstGeom prst="rect">
            <a:avLst/>
          </a:prstGeom>
        </p:spPr>
      </p:pic>
    </p:spTree>
    <p:extLst>
      <p:ext uri="{BB962C8B-B14F-4D97-AF65-F5344CB8AC3E}">
        <p14:creationId xmlns:p14="http://schemas.microsoft.com/office/powerpoint/2010/main" val="3009724549"/>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alibri"/>
        <a:ea typeface="ＭＳ Ｐゴシック"/>
        <a:cs typeface="Arial"/>
      </a:majorFont>
      <a:minorFont>
        <a:latin typeface="Calibri"/>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1F09062A04DC40A1949C0C346E5F88" ma:contentTypeVersion="18" ma:contentTypeDescription="Create a new document." ma:contentTypeScope="" ma:versionID="53909a77a28997020ea4e4ef5e3362d3">
  <xsd:schema xmlns:xsd="http://www.w3.org/2001/XMLSchema" xmlns:xs="http://www.w3.org/2001/XMLSchema" xmlns:p="http://schemas.microsoft.com/office/2006/metadata/properties" xmlns:ns2="4c48257a-4807-4f71-9d86-c368f56b1a9f" xmlns:ns3="90ca1a84-d54f-4b6d-ae7f-f2b0a85ec3d3" targetNamespace="http://schemas.microsoft.com/office/2006/metadata/properties" ma:root="true" ma:fieldsID="744fcef0ed75ca99bb5b3ce58b68b140" ns2:_="" ns3:_="">
    <xsd:import namespace="4c48257a-4807-4f71-9d86-c368f56b1a9f"/>
    <xsd:import namespace="90ca1a84-d54f-4b6d-ae7f-f2b0a85ec3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8257a-4807-4f71-9d86-c368f56b1a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ed3cdef-e060-4f70-bb75-e495d7885f18"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ca1a84-d54f-4b6d-ae7f-f2b0a85ec3d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d778779-1d7d-4366-8c49-90ec2a1c73c1}" ma:internalName="TaxCatchAll" ma:showField="CatchAllData" ma:web="90ca1a84-d54f-4b6d-ae7f-f2b0a85ec3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48257a-4807-4f71-9d86-c368f56b1a9f">
      <Terms xmlns="http://schemas.microsoft.com/office/infopath/2007/PartnerControls"/>
    </lcf76f155ced4ddcb4097134ff3c332f>
    <TaxCatchAll xmlns="90ca1a84-d54f-4b6d-ae7f-f2b0a85ec3d3" xsi:nil="true"/>
  </documentManagement>
</p:properties>
</file>

<file path=customXml/itemProps1.xml><?xml version="1.0" encoding="utf-8"?>
<ds:datastoreItem xmlns:ds="http://schemas.openxmlformats.org/officeDocument/2006/customXml" ds:itemID="{14A72BD1-B4A2-4407-AFD3-D6ED3854014A}">
  <ds:schemaRefs>
    <ds:schemaRef ds:uri="http://schemas.microsoft.com/sharepoint/v3/contenttype/forms"/>
  </ds:schemaRefs>
</ds:datastoreItem>
</file>

<file path=customXml/itemProps2.xml><?xml version="1.0" encoding="utf-8"?>
<ds:datastoreItem xmlns:ds="http://schemas.openxmlformats.org/officeDocument/2006/customXml" ds:itemID="{A1A0E3F2-151F-4D72-8D51-9E1248A5A7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8257a-4807-4f71-9d86-c368f56b1a9f"/>
    <ds:schemaRef ds:uri="90ca1a84-d54f-4b6d-ae7f-f2b0a85ec3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59FDD6-D0EF-4591-9B4B-B5F01D9ECDC6}">
  <ds:schemaRefs>
    <ds:schemaRef ds:uri="http://www.w3.org/XML/1998/namespace"/>
    <ds:schemaRef ds:uri="http://purl.org/dc/dcmitype/"/>
    <ds:schemaRef ds:uri="http://schemas.openxmlformats.org/package/2006/metadata/core-properties"/>
    <ds:schemaRef ds:uri="http://purl.org/dc/elements/1.1/"/>
    <ds:schemaRef ds:uri="90ca1a84-d54f-4b6d-ae7f-f2b0a85ec3d3"/>
    <ds:schemaRef ds:uri="4c48257a-4807-4f71-9d86-c368f56b1a9f"/>
    <ds:schemaRef ds:uri="http://purl.org/dc/terms/"/>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3356</TotalTime>
  <Words>721</Words>
  <Application>Microsoft Office PowerPoint</Application>
  <PresentationFormat>On-screen Show (4:3)</PresentationFormat>
  <Paragraphs>117</Paragraphs>
  <Slides>43</Slides>
  <Notes>1</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Custom Design</vt:lpstr>
      <vt:lpstr>PowerPoint Presentation</vt:lpstr>
      <vt:lpstr>Project Timeline</vt:lpstr>
      <vt:lpstr>What is CPQ?</vt:lpstr>
      <vt:lpstr>What’s New</vt:lpstr>
      <vt:lpstr>What’s New</vt:lpstr>
      <vt:lpstr>What’s New</vt:lpstr>
      <vt:lpstr>What’s New</vt:lpstr>
      <vt:lpstr>What’s Not Included</vt:lpstr>
      <vt:lpstr>Objective</vt:lpstr>
      <vt:lpstr>Login</vt:lpstr>
      <vt:lpstr>Login</vt:lpstr>
      <vt:lpstr>Naming the Quote</vt:lpstr>
      <vt:lpstr>Choosing A Customer</vt:lpstr>
      <vt:lpstr>Choosing A Customer</vt:lpstr>
      <vt:lpstr>Choosing A Customer </vt:lpstr>
      <vt:lpstr>Choosing A Customer</vt:lpstr>
      <vt:lpstr>Choosing A Customer</vt:lpstr>
      <vt:lpstr>Configuring Door Glass</vt:lpstr>
      <vt:lpstr>Configuring Door Glass - Type</vt:lpstr>
      <vt:lpstr>Configuring Door Glass - Width</vt:lpstr>
      <vt:lpstr>Configuring Door Glass - Height</vt:lpstr>
      <vt:lpstr>Configuring Door Glass – Impact Rating</vt:lpstr>
      <vt:lpstr>Configuring Door Glass – Surface 2 Coating </vt:lpstr>
      <vt:lpstr>Configuring Door Glass – Surface 3 Coating</vt:lpstr>
      <vt:lpstr>Configuring Door Glass – Grid Style</vt:lpstr>
      <vt:lpstr>Configuring Door Glass – Bar Profile</vt:lpstr>
      <vt:lpstr>Configuring Door Glass – Bar Color</vt:lpstr>
      <vt:lpstr>Configuring Door Glass – Horizontal Light Count</vt:lpstr>
      <vt:lpstr>Configuring Door Glass – Vertical Light Count</vt:lpstr>
      <vt:lpstr>Configuring Door Glass – Review Light Count</vt:lpstr>
      <vt:lpstr>Configuring Door Glass – Frame Options</vt:lpstr>
      <vt:lpstr>Configuring Door Glass – Frame Glazing</vt:lpstr>
      <vt:lpstr>Configuring Door Glass </vt:lpstr>
      <vt:lpstr>Configuring Door Glass</vt:lpstr>
      <vt:lpstr>Reviewing Quote Lines</vt:lpstr>
      <vt:lpstr>Changing Proposed Net Pricing</vt:lpstr>
      <vt:lpstr>Final Save + Submit For Approvals</vt:lpstr>
      <vt:lpstr>Viewing Approval Status</vt:lpstr>
      <vt:lpstr>Generate Proposal Documents</vt:lpstr>
      <vt:lpstr>Confirming Customer Quote Approval</vt:lpstr>
      <vt:lpstr>Repricing Unapproved Quotes</vt:lpstr>
      <vt:lpstr>Repricing Unapproved Quotes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Oren;josh.gillean@odl.com</dc:creator>
  <cp:lastModifiedBy>Josh Gillean</cp:lastModifiedBy>
  <cp:revision>17</cp:revision>
  <dcterms:created xsi:type="dcterms:W3CDTF">2017-03-29T12:56:14Z</dcterms:created>
  <dcterms:modified xsi:type="dcterms:W3CDTF">2024-08-30T19:40:15Z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0x0101003F1F09062A04DC40A1949C0C346E5F88</vt:lpwstr>
  </property>
  <property fmtid="{D5CDD505-2E9C-101B-9397-08002B2CF9AE}" pid="3" name="MediaServiceImageTags">
    <vt:lpwstr/>
  </property>
</Properties>
</file>